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Barlow Bold Italics" panose="020B0604020202020204" charset="0"/>
      <p:regular r:id="rId31"/>
    </p:embeddedFont>
    <p:embeddedFont>
      <p:font typeface="Public Sans" panose="020B0604020202020204" charset="0"/>
      <p:regular r:id="rId32"/>
    </p:embeddedFont>
    <p:embeddedFont>
      <p:font typeface="Public Sans Italics" panose="020B0604020202020204" charset="0"/>
      <p:regular r:id="rId33"/>
    </p:embeddedFont>
    <p:embeddedFont>
      <p:font typeface="Public Sans Bold" panose="020B0604020202020204" charset="0"/>
      <p:regular r:id="rId34"/>
    </p:embeddedFont>
    <p:embeddedFont>
      <p:font typeface="Playfair Display Bold" panose="020B0604020202020204" charset="0"/>
      <p:regular r:id="rId35"/>
    </p:embeddedFont>
    <p:embeddedFont>
      <p:font typeface="Public Sans Bold Italics" panose="020B0604020202020204" charset="0"/>
      <p:regular r:id="rId36"/>
    </p:embeddedFont>
    <p:embeddedFont>
      <p:font typeface="Playfair Display Italics" panose="020B0604020202020204" charset="0"/>
      <p:regular r:id="rId37"/>
    </p:embeddedFont>
    <p:embeddedFont>
      <p:font typeface="Playfair Display"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1629" autoAdjust="0"/>
  </p:normalViewPr>
  <p:slideViewPr>
    <p:cSldViewPr>
      <p:cViewPr>
        <p:scale>
          <a:sx n="46" d="100"/>
          <a:sy n="46" d="100"/>
        </p:scale>
        <p:origin x="16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A96F1-3E9A-4A5C-A120-0DDB29F5C5FC}"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62899-2B87-4D84-941E-475636B5A0E9}" type="slidenum">
              <a:rPr lang="en-US" smtClean="0"/>
              <a:t>‹#›</a:t>
            </a:fld>
            <a:endParaRPr lang="en-US"/>
          </a:p>
        </p:txBody>
      </p:sp>
    </p:spTree>
    <p:extLst>
      <p:ext uri="{BB962C8B-B14F-4D97-AF65-F5344CB8AC3E}">
        <p14:creationId xmlns:p14="http://schemas.microsoft.com/office/powerpoint/2010/main" val="209313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HELLO everyone.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It’s a pleasure to be here today to present the result of several weeks of research, development, and testing.</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Our project is titled </a:t>
            </a:r>
            <a:r>
              <a:rPr lang="en-US" sz="1200" b="1" i="1" kern="1200" dirty="0">
                <a:solidFill>
                  <a:schemeClr val="tx1"/>
                </a:solidFill>
                <a:effectLst/>
                <a:latin typeface="+mn-lt"/>
                <a:ea typeface="+mn-ea"/>
                <a:cs typeface="+mn-cs"/>
              </a:rPr>
              <a:t>‘AI-Driven Security Framework for IT Infrastructure’</a:t>
            </a:r>
            <a:r>
              <a:rPr lang="en-US" sz="1200" i="1" kern="1200" dirty="0">
                <a:solidFill>
                  <a:schemeClr val="tx1"/>
                </a:solidFill>
                <a:effectLst/>
                <a:latin typeface="+mn-lt"/>
                <a:ea typeface="+mn-ea"/>
                <a:cs typeface="+mn-cs"/>
              </a:rPr>
              <a:t>, and as the name suggests, it focuses on automating critical aspects of cybersecurity using artificial intelligence and modern open-source tools.</a:t>
            </a:r>
            <a:br>
              <a:rPr lang="en-US" sz="1200" i="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objective of this project was to provide a </a:t>
            </a:r>
            <a:r>
              <a:rPr lang="en-US" sz="1200" b="1" i="1" kern="1200" dirty="0">
                <a:solidFill>
                  <a:schemeClr val="tx1"/>
                </a:solidFill>
                <a:effectLst/>
                <a:latin typeface="+mn-lt"/>
                <a:ea typeface="+mn-ea"/>
                <a:cs typeface="+mn-cs"/>
              </a:rPr>
              <a:t>practical, scalable, and intelligent approach</a:t>
            </a:r>
            <a:r>
              <a:rPr lang="en-US" sz="1200" i="1" kern="1200" dirty="0">
                <a:solidFill>
                  <a:schemeClr val="tx1"/>
                </a:solidFill>
                <a:effectLst/>
                <a:latin typeface="+mn-lt"/>
                <a:ea typeface="+mn-ea"/>
                <a:cs typeface="+mn-cs"/>
              </a:rPr>
              <a:t> to detect cyber threats, evaluate risks, and enforce compliance standards across complex IT environments."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a:t>
            </a:fld>
            <a:endParaRPr lang="en-US"/>
          </a:p>
        </p:txBody>
      </p:sp>
    </p:spTree>
    <p:extLst>
      <p:ext uri="{BB962C8B-B14F-4D97-AF65-F5344CB8AC3E}">
        <p14:creationId xmlns:p14="http://schemas.microsoft.com/office/powerpoint/2010/main" val="3558906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diagram on this slide shows how </a:t>
            </a:r>
            <a:r>
              <a:rPr lang="en-US" sz="1200" b="1" i="1" kern="1200" dirty="0">
                <a:solidFill>
                  <a:schemeClr val="tx1"/>
                </a:solidFill>
                <a:effectLst/>
                <a:latin typeface="+mn-lt"/>
                <a:ea typeface="+mn-ea"/>
                <a:cs typeface="+mn-cs"/>
              </a:rPr>
              <a:t>log collection and parsing</a:t>
            </a:r>
            <a:r>
              <a:rPr lang="en-US" sz="1200" i="1" kern="1200" dirty="0">
                <a:solidFill>
                  <a:schemeClr val="tx1"/>
                </a:solidFill>
                <a:effectLst/>
                <a:latin typeface="+mn-lt"/>
                <a:ea typeface="+mn-ea"/>
                <a:cs typeface="+mn-cs"/>
              </a:rPr>
              <a:t> were handled using </a:t>
            </a:r>
            <a:r>
              <a:rPr lang="en-US" sz="1200" b="1" i="1" kern="1200" dirty="0">
                <a:solidFill>
                  <a:schemeClr val="tx1"/>
                </a:solidFill>
                <a:effectLst/>
                <a:latin typeface="+mn-lt"/>
                <a:ea typeface="+mn-ea"/>
                <a:cs typeface="+mn-cs"/>
              </a:rPr>
              <a:t>Logstash</a:t>
            </a:r>
            <a:r>
              <a:rPr lang="en-US" sz="1200" i="1" kern="1200" dirty="0">
                <a:solidFill>
                  <a:schemeClr val="tx1"/>
                </a:solidFill>
                <a:effectLst/>
                <a:latin typeface="+mn-lt"/>
                <a:ea typeface="+mn-ea"/>
                <a:cs typeface="+mn-cs"/>
              </a:rPr>
              <a:t> and </a:t>
            </a:r>
            <a:r>
              <a:rPr lang="en-US" sz="1200" b="1" i="1" kern="1200" dirty="0" err="1">
                <a:solidFill>
                  <a:schemeClr val="tx1"/>
                </a:solidFill>
                <a:effectLst/>
                <a:latin typeface="+mn-lt"/>
                <a:ea typeface="+mn-ea"/>
                <a:cs typeface="+mn-cs"/>
              </a:rPr>
              <a:t>Filebeat</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b="1" i="1" kern="1200" dirty="0" err="1">
                <a:solidFill>
                  <a:schemeClr val="tx1"/>
                </a:solidFill>
                <a:effectLst/>
                <a:latin typeface="+mn-lt"/>
                <a:ea typeface="+mn-ea"/>
                <a:cs typeface="+mn-cs"/>
              </a:rPr>
              <a:t>Filebeat</a:t>
            </a:r>
            <a:r>
              <a:rPr lang="en-US" sz="1200" i="1" kern="1200" dirty="0">
                <a:solidFill>
                  <a:schemeClr val="tx1"/>
                </a:solidFill>
                <a:effectLst/>
                <a:latin typeface="+mn-lt"/>
                <a:ea typeface="+mn-ea"/>
                <a:cs typeface="+mn-cs"/>
              </a:rPr>
              <a:t> is installed on the workers and is configured to watch several directories, including /</a:t>
            </a:r>
            <a:r>
              <a:rPr lang="en-US" sz="1200" i="1" kern="1200" dirty="0" err="1">
                <a:solidFill>
                  <a:schemeClr val="tx1"/>
                </a:solidFill>
                <a:effectLst/>
                <a:latin typeface="+mn-lt"/>
                <a:ea typeface="+mn-ea"/>
                <a:cs typeface="+mn-cs"/>
              </a:rPr>
              <a:t>var</a:t>
            </a:r>
            <a:r>
              <a:rPr lang="en-US" sz="1200" i="1" kern="1200" dirty="0">
                <a:solidFill>
                  <a:schemeClr val="tx1"/>
                </a:solidFill>
                <a:effectLst/>
                <a:latin typeface="+mn-lt"/>
                <a:ea typeface="+mn-ea"/>
                <a:cs typeface="+mn-cs"/>
              </a:rPr>
              <a:t>/log/syslog, /</a:t>
            </a:r>
            <a:r>
              <a:rPr lang="en-US" sz="1200" i="1" kern="1200" dirty="0" err="1">
                <a:solidFill>
                  <a:schemeClr val="tx1"/>
                </a:solidFill>
                <a:effectLst/>
                <a:latin typeface="+mn-lt"/>
                <a:ea typeface="+mn-ea"/>
                <a:cs typeface="+mn-cs"/>
              </a:rPr>
              <a:t>var</a:t>
            </a:r>
            <a:r>
              <a:rPr lang="en-US" sz="1200" i="1" kern="1200" dirty="0">
                <a:solidFill>
                  <a:schemeClr val="tx1"/>
                </a:solidFill>
                <a:effectLst/>
                <a:latin typeface="+mn-lt"/>
                <a:ea typeface="+mn-ea"/>
                <a:cs typeface="+mn-cs"/>
              </a:rPr>
              <a:t>/log/auth.log, and Apache logs.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These logs are sent via port </a:t>
            </a:r>
            <a:r>
              <a:rPr lang="en-US" sz="1200" b="1" i="1" kern="1200" dirty="0">
                <a:solidFill>
                  <a:schemeClr val="tx1"/>
                </a:solidFill>
                <a:effectLst/>
                <a:latin typeface="+mn-lt"/>
                <a:ea typeface="+mn-ea"/>
                <a:cs typeface="+mn-cs"/>
              </a:rPr>
              <a:t>5044</a:t>
            </a:r>
            <a:r>
              <a:rPr lang="en-US" sz="1200" i="1" kern="1200" dirty="0">
                <a:solidFill>
                  <a:schemeClr val="tx1"/>
                </a:solidFill>
                <a:effectLst/>
                <a:latin typeface="+mn-lt"/>
                <a:ea typeface="+mn-ea"/>
                <a:cs typeface="+mn-cs"/>
              </a:rPr>
              <a:t> to </a:t>
            </a:r>
            <a:r>
              <a:rPr lang="en-US" sz="1200" b="1" i="1" kern="1200" dirty="0">
                <a:solidFill>
                  <a:schemeClr val="tx1"/>
                </a:solidFill>
                <a:effectLst/>
                <a:latin typeface="+mn-lt"/>
                <a:ea typeface="+mn-ea"/>
                <a:cs typeface="+mn-cs"/>
              </a:rPr>
              <a:t>Logstash</a:t>
            </a:r>
            <a:r>
              <a:rPr lang="en-US" sz="1200" i="1" kern="1200" dirty="0">
                <a:solidFill>
                  <a:schemeClr val="tx1"/>
                </a:solidFill>
                <a:effectLst/>
                <a:latin typeface="+mn-lt"/>
                <a:ea typeface="+mn-ea"/>
                <a:cs typeface="+mn-cs"/>
              </a:rPr>
              <a:t>, which applies different filters based on the log type.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We used the </a:t>
            </a:r>
            <a:r>
              <a:rPr lang="en-US" sz="1200" b="1" i="1" kern="1200" dirty="0">
                <a:solidFill>
                  <a:schemeClr val="tx1"/>
                </a:solidFill>
                <a:effectLst/>
                <a:latin typeface="+mn-lt"/>
                <a:ea typeface="+mn-ea"/>
                <a:cs typeface="+mn-cs"/>
              </a:rPr>
              <a:t>Grok filter plugin</a:t>
            </a:r>
            <a:r>
              <a:rPr lang="en-US" sz="1200" i="1" kern="1200" dirty="0">
                <a:solidFill>
                  <a:schemeClr val="tx1"/>
                </a:solidFill>
                <a:effectLst/>
                <a:latin typeface="+mn-lt"/>
                <a:ea typeface="+mn-ea"/>
                <a:cs typeface="+mn-cs"/>
              </a:rPr>
              <a:t> in Logstash to extract structured data—such as timestamps, IP addresses, and event types—from raw log messages.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This normalized data is then forwarded to </a:t>
            </a:r>
            <a:r>
              <a:rPr lang="en-US" sz="1200" b="1" i="1" kern="1200" dirty="0">
                <a:solidFill>
                  <a:schemeClr val="tx1"/>
                </a:solidFill>
                <a:effectLst/>
                <a:latin typeface="+mn-lt"/>
                <a:ea typeface="+mn-ea"/>
                <a:cs typeface="+mn-cs"/>
              </a:rPr>
              <a:t>Elasticsearch</a:t>
            </a:r>
            <a:r>
              <a:rPr lang="en-US" sz="1200" i="1" kern="1200" dirty="0">
                <a:solidFill>
                  <a:schemeClr val="tx1"/>
                </a:solidFill>
                <a:effectLst/>
                <a:latin typeface="+mn-lt"/>
                <a:ea typeface="+mn-ea"/>
                <a:cs typeface="+mn-cs"/>
              </a:rPr>
              <a:t>, where it becomes </a:t>
            </a:r>
            <a:r>
              <a:rPr lang="en-US" sz="1200" i="1" kern="1200" dirty="0" err="1">
                <a:solidFill>
                  <a:schemeClr val="tx1"/>
                </a:solidFill>
                <a:effectLst/>
                <a:latin typeface="+mn-lt"/>
                <a:ea typeface="+mn-ea"/>
                <a:cs typeface="+mn-cs"/>
              </a:rPr>
              <a:t>queryable</a:t>
            </a:r>
            <a:r>
              <a:rPr lang="en-US" sz="1200" i="1"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visualizable</a:t>
            </a:r>
            <a:r>
              <a:rPr lang="en-US" sz="1200" i="1" kern="1200" dirty="0">
                <a:solidFill>
                  <a:schemeClr val="tx1"/>
                </a:solidFill>
                <a:effectLst/>
                <a:latin typeface="+mn-lt"/>
                <a:ea typeface="+mn-ea"/>
                <a:cs typeface="+mn-cs"/>
              </a:rPr>
              <a:t> in Kibana.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Thanks to this real-time flow, we could track system activity with minimal latency."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10</a:t>
            </a:fld>
            <a:endParaRPr lang="en-US"/>
          </a:p>
        </p:txBody>
      </p:sp>
    </p:spTree>
    <p:extLst>
      <p:ext uri="{BB962C8B-B14F-4D97-AF65-F5344CB8AC3E}">
        <p14:creationId xmlns:p14="http://schemas.microsoft.com/office/powerpoint/2010/main" val="108170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"Once logs are processed and stored, the next step is </a:t>
            </a:r>
            <a:r>
              <a:rPr lang="en-US" sz="1200" b="1" i="1" kern="1200" dirty="0">
                <a:solidFill>
                  <a:schemeClr val="tx1"/>
                </a:solidFill>
                <a:effectLst/>
                <a:latin typeface="+mn-lt"/>
                <a:ea typeface="+mn-ea"/>
                <a:cs typeface="+mn-cs"/>
              </a:rPr>
              <a:t>visualization</a:t>
            </a:r>
            <a:r>
              <a:rPr lang="en-US" sz="1200" i="1" kern="1200" dirty="0">
                <a:solidFill>
                  <a:schemeClr val="tx1"/>
                </a:solidFill>
                <a:effectLst/>
                <a:latin typeface="+mn-lt"/>
                <a:ea typeface="+mn-ea"/>
                <a:cs typeface="+mn-cs"/>
              </a:rPr>
              <a:t>, which is done using Kibana.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We created multiple </a:t>
            </a:r>
            <a:r>
              <a:rPr lang="en-US" sz="1200" b="1" i="1" kern="1200" dirty="0">
                <a:solidFill>
                  <a:schemeClr val="tx1"/>
                </a:solidFill>
                <a:effectLst/>
                <a:latin typeface="+mn-lt"/>
                <a:ea typeface="+mn-ea"/>
                <a:cs typeface="+mn-cs"/>
              </a:rPr>
              <a:t>custom dashboards</a:t>
            </a:r>
            <a:r>
              <a:rPr lang="en-US" sz="1200" i="1" kern="1200" dirty="0">
                <a:solidFill>
                  <a:schemeClr val="tx1"/>
                </a:solidFill>
                <a:effectLst/>
                <a:latin typeface="+mn-lt"/>
                <a:ea typeface="+mn-ea"/>
                <a:cs typeface="+mn-cs"/>
              </a:rPr>
              <a:t> that display data in different formats—pie charts, bar graphs, time series, and data tables.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For instance, one dashboard shows </a:t>
            </a:r>
            <a:r>
              <a:rPr lang="en-US" sz="1200" b="1" i="1" kern="1200" dirty="0">
                <a:solidFill>
                  <a:schemeClr val="tx1"/>
                </a:solidFill>
                <a:effectLst/>
                <a:latin typeface="+mn-lt"/>
                <a:ea typeface="+mn-ea"/>
                <a:cs typeface="+mn-cs"/>
              </a:rPr>
              <a:t>SSH login attempts</a:t>
            </a:r>
            <a:r>
              <a:rPr lang="en-US" sz="1200" i="1" kern="1200" dirty="0">
                <a:solidFill>
                  <a:schemeClr val="tx1"/>
                </a:solidFill>
                <a:effectLst/>
                <a:latin typeface="+mn-lt"/>
                <a:ea typeface="+mn-ea"/>
                <a:cs typeface="+mn-cs"/>
              </a:rPr>
              <a:t>, including failed logins, IP origins, and login success rates.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Another dashboard shows </a:t>
            </a:r>
            <a:r>
              <a:rPr lang="en-US" sz="1200" b="1" i="1" kern="1200" dirty="0">
                <a:solidFill>
                  <a:schemeClr val="tx1"/>
                </a:solidFill>
                <a:effectLst/>
                <a:latin typeface="+mn-lt"/>
                <a:ea typeface="+mn-ea"/>
                <a:cs typeface="+mn-cs"/>
              </a:rPr>
              <a:t>file access and modification patterns</a:t>
            </a:r>
            <a:r>
              <a:rPr lang="en-US" sz="1200" i="1" kern="1200" dirty="0">
                <a:solidFill>
                  <a:schemeClr val="tx1"/>
                </a:solidFill>
                <a:effectLst/>
                <a:latin typeface="+mn-lt"/>
                <a:ea typeface="+mn-ea"/>
                <a:cs typeface="+mn-cs"/>
              </a:rPr>
              <a:t>, which is critical for detecting unauthorized access or tampering.</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These dashboards not only make the data easier to analyze but also support </a:t>
            </a:r>
            <a:r>
              <a:rPr lang="en-US" sz="1200" b="1" i="1" kern="1200" dirty="0">
                <a:solidFill>
                  <a:schemeClr val="tx1"/>
                </a:solidFill>
                <a:effectLst/>
                <a:latin typeface="+mn-lt"/>
                <a:ea typeface="+mn-ea"/>
                <a:cs typeface="+mn-cs"/>
              </a:rPr>
              <a:t>real-time alerting</a:t>
            </a:r>
            <a:r>
              <a:rPr lang="en-US" sz="1200" i="1" kern="1200" dirty="0">
                <a:solidFill>
                  <a:schemeClr val="tx1"/>
                </a:solidFill>
                <a:effectLst/>
                <a:latin typeface="+mn-lt"/>
                <a:ea typeface="+mn-ea"/>
                <a:cs typeface="+mn-cs"/>
              </a:rPr>
              <a:t> through Kibana Watcher and Elasticsearch queries.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This enables us to catch threats early and trigger alarms or scripts automatically."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11</a:t>
            </a:fld>
            <a:endParaRPr lang="en-US"/>
          </a:p>
        </p:txBody>
      </p:sp>
    </p:spTree>
    <p:extLst>
      <p:ext uri="{BB962C8B-B14F-4D97-AF65-F5344CB8AC3E}">
        <p14:creationId xmlns:p14="http://schemas.microsoft.com/office/powerpoint/2010/main" val="3887201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 can see the interface of </a:t>
            </a:r>
            <a:r>
              <a:rPr lang="en-US" dirty="0" err="1"/>
              <a:t>Greenbone</a:t>
            </a:r>
            <a:r>
              <a:rPr lang="en-US" dirty="0"/>
              <a:t> Security Assistant, which is the web dashboard for OpenVAS.</a:t>
            </a:r>
          </a:p>
          <a:p>
            <a:r>
              <a:rPr lang="en-US" dirty="0"/>
              <a:t>On the left, we have the login screen, where authorized users can access the vulnerability management platform.</a:t>
            </a:r>
          </a:p>
          <a:p>
            <a:r>
              <a:rPr lang="en-US" dirty="0"/>
              <a:t>On the right, you see the terminal where we start the necessary OpenVAS services using the command line.</a:t>
            </a:r>
          </a:p>
          <a:p>
            <a:r>
              <a:rPr lang="en-US" dirty="0"/>
              <a:t>OpenVAS is our main tool for automated vulnerability scanning. It allows us to scan target systems for known security issues, exposed services, and misconfigurations. The results from these scans are then integrated into our central SIEM and machine learning pipeline for correlation and further analysis.</a:t>
            </a:r>
          </a:p>
          <a:p>
            <a:r>
              <a:rPr lang="en-US" dirty="0"/>
              <a:t>By using OpenVAS, we are able to identify security weaknesses in real time and take a proactive approach to risk management across our infrastructure.</a:t>
            </a:r>
          </a:p>
          <a:p>
            <a:r>
              <a:rPr lang="en-US" dirty="0"/>
              <a:t>This integration ensures our solution is not only monitoring for threats but also continuously checking the security posture of all connected systems.</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12</a:t>
            </a:fld>
            <a:endParaRPr lang="en-US"/>
          </a:p>
        </p:txBody>
      </p:sp>
    </p:spTree>
    <p:extLst>
      <p:ext uri="{BB962C8B-B14F-4D97-AF65-F5344CB8AC3E}">
        <p14:creationId xmlns:p14="http://schemas.microsoft.com/office/powerpoint/2010/main" val="1399761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focus on the machine learning modules that automate our security monitoring process.</a:t>
            </a:r>
          </a:p>
          <a:p>
            <a:endParaRPr lang="en-US" dirty="0"/>
          </a:p>
          <a:p>
            <a:r>
              <a:rPr lang="en-US" dirty="0"/>
              <a:t>At the top, you see the Message Queue script in action. Its job is to ensure smooth, real-time communication between our server and worker VMs. Whenever a worker collects new log data, this script transmits it to the server efficiently and reliably, making our architecture both scalable and responsive.</a:t>
            </a:r>
          </a:p>
          <a:p>
            <a:endParaRPr lang="en-US" dirty="0"/>
          </a:p>
          <a:p>
            <a:r>
              <a:rPr lang="en-US" dirty="0"/>
              <a:t>Just below, we have the Anomaly Detection </a:t>
            </a:r>
            <a:r>
              <a:rPr lang="en-US" dirty="0" err="1"/>
              <a:t>maodule</a:t>
            </a:r>
            <a:r>
              <a:rPr lang="en-US" dirty="0"/>
              <a:t>. This script constantly pulls log and metric data from Elasticsearch, then uses our ML pipeline to spot suspicious behaviors. For example, it can detect unusual login attempts, failed services, or any log pattern that doesn’t fit normal activity. This process is automatic and happens continuously, enabling us to catch threats in real time without manual intervention."</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13</a:t>
            </a:fld>
            <a:endParaRPr lang="en-US"/>
          </a:p>
        </p:txBody>
      </p:sp>
    </p:spTree>
    <p:extLst>
      <p:ext uri="{BB962C8B-B14F-4D97-AF65-F5344CB8AC3E}">
        <p14:creationId xmlns:p14="http://schemas.microsoft.com/office/powerpoint/2010/main" val="153032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dive into two more crucial ML components.</a:t>
            </a:r>
          </a:p>
          <a:p>
            <a:endParaRPr lang="en-US" dirty="0"/>
          </a:p>
          <a:p>
            <a:r>
              <a:rPr lang="en-US" dirty="0"/>
              <a:t>On the left, the Server Service script acts as the central brain of our security automation. It coordinates the execution of all our analytics tasks—starting anomaly detection, risk scoring, and ensuring all other modules are running smoothly.</a:t>
            </a:r>
          </a:p>
          <a:p>
            <a:endParaRPr lang="en-US" dirty="0"/>
          </a:p>
          <a:p>
            <a:r>
              <a:rPr lang="en-US" dirty="0"/>
              <a:t>On the right is our Log Analysis module. Here, we use clustering and pattern recognition to make sense of all incoming log data. The system groups similar log events together, extracts key patterns, and detects outliers or attack signatures. For instance, if a user suddenly starts issuing a large number of </a:t>
            </a:r>
            <a:r>
              <a:rPr lang="en-US" dirty="0" err="1"/>
              <a:t>sudo</a:t>
            </a:r>
            <a:r>
              <a:rPr lang="en-US" dirty="0"/>
              <a:t> commands, the system will automatically flag this behavior for review.</a:t>
            </a:r>
          </a:p>
          <a:p>
            <a:endParaRPr lang="en-US" dirty="0"/>
          </a:p>
          <a:p>
            <a:r>
              <a:rPr lang="en-US" dirty="0"/>
              <a:t>Together, these two modules give us continuous insight and advanced analytics, reducing false positives and helping us prioritize genuine security threats</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14</a:t>
            </a:fld>
            <a:endParaRPr lang="en-US"/>
          </a:p>
        </p:txBody>
      </p:sp>
    </p:spTree>
    <p:extLst>
      <p:ext uri="{BB962C8B-B14F-4D97-AF65-F5344CB8AC3E}">
        <p14:creationId xmlns:p14="http://schemas.microsoft.com/office/powerpoint/2010/main" val="4182433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the Threat Classification and Test Environment modules.</a:t>
            </a:r>
          </a:p>
          <a:p>
            <a:endParaRPr lang="en-US" dirty="0"/>
          </a:p>
          <a:p>
            <a:r>
              <a:rPr lang="en-US" dirty="0"/>
              <a:t>On the left, Threat Classification uses supervised machine learning to categorize anomalies detected by the previous modules. Based on historical data and predefined threat types, it labels each incident—such as brute-force attacks, malware, or privilege escalation—making response and reporting much faster and more accurate.</a:t>
            </a:r>
          </a:p>
          <a:p>
            <a:endParaRPr lang="en-US" dirty="0"/>
          </a:p>
          <a:p>
            <a:r>
              <a:rPr lang="en-US" dirty="0"/>
              <a:t>On the right is the Test Environment script. This module validates that all system components, libraries, and configurations are working as expected before security analytics begin. It runs automated checks for dependencies, service connectivity, and even simulates common attack scenarios to ensure the entire detection pipeline is ready.</a:t>
            </a:r>
          </a:p>
          <a:p>
            <a:endParaRPr lang="en-US" dirty="0"/>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15</a:t>
            </a:fld>
            <a:endParaRPr lang="en-US"/>
          </a:p>
        </p:txBody>
      </p:sp>
    </p:spTree>
    <p:extLst>
      <p:ext uri="{BB962C8B-B14F-4D97-AF65-F5344CB8AC3E}">
        <p14:creationId xmlns:p14="http://schemas.microsoft.com/office/powerpoint/2010/main" val="4245171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some results we achieved during our tests and deployment.</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16</a:t>
            </a:fld>
            <a:endParaRPr lang="en-US"/>
          </a:p>
        </p:txBody>
      </p:sp>
    </p:spTree>
    <p:extLst>
      <p:ext uri="{BB962C8B-B14F-4D97-AF65-F5344CB8AC3E}">
        <p14:creationId xmlns:p14="http://schemas.microsoft.com/office/powerpoint/2010/main" val="409317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17 –   this is the first attack brute force </a:t>
            </a:r>
            <a:r>
              <a:rPr lang="en-US" dirty="0" err="1"/>
              <a:t>ssh</a:t>
            </a:r>
            <a:r>
              <a:rPr lang="en-US" dirty="0"/>
              <a:t> and here the dashboard shows the attack ,here the logs  and here the </a:t>
            </a:r>
            <a:r>
              <a:rPr lang="en-US" dirty="0" err="1"/>
              <a:t>visualisation</a:t>
            </a:r>
            <a:endParaRPr lang="en-US" dirty="0"/>
          </a:p>
          <a:p>
            <a:endParaRPr lang="en-US" dirty="0"/>
          </a:p>
          <a:p>
            <a:r>
              <a:rPr lang="en-US" dirty="0"/>
              <a:t>where an attacker repeatedly attempts to access a system via SSH. Our system identified that over 84% of the traffic came from a single suspicious IP address. Thanks to our ML pipeline and real-time log monitoring, this threat was detected and flagged immediately.</a:t>
            </a:r>
          </a:p>
        </p:txBody>
      </p:sp>
      <p:sp>
        <p:nvSpPr>
          <p:cNvPr id="4" name="Slide Number Placeholder 3"/>
          <p:cNvSpPr>
            <a:spLocks noGrp="1"/>
          </p:cNvSpPr>
          <p:nvPr>
            <p:ph type="sldNum" sz="quarter" idx="10"/>
          </p:nvPr>
        </p:nvSpPr>
        <p:spPr/>
        <p:txBody>
          <a:bodyPr/>
          <a:lstStyle/>
          <a:p>
            <a:fld id="{86862899-2B87-4D84-941E-475636B5A0E9}" type="slidenum">
              <a:rPr lang="en-US" smtClean="0"/>
              <a:t>17</a:t>
            </a:fld>
            <a:endParaRPr lang="en-US"/>
          </a:p>
        </p:txBody>
      </p:sp>
    </p:spTree>
    <p:extLst>
      <p:ext uri="{BB962C8B-B14F-4D97-AF65-F5344CB8AC3E}">
        <p14:creationId xmlns:p14="http://schemas.microsoft.com/office/powerpoint/2010/main" val="3466972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SUDO </a:t>
            </a:r>
            <a:r>
              <a:rPr lang="en-US" dirty="0" err="1"/>
              <a:t>ABUSEThis</a:t>
            </a:r>
            <a:r>
              <a:rPr lang="en-US" dirty="0"/>
              <a:t> dashboard highlights potential </a:t>
            </a:r>
            <a:r>
              <a:rPr lang="en-US" dirty="0" err="1"/>
              <a:t>sudo</a:t>
            </a:r>
            <a:r>
              <a:rPr lang="en-US" dirty="0"/>
              <a:t> command abuse. Such behavior often follows a successful intrusion, where attackers try to escalate their privileges. Our detection logic correlated high </a:t>
            </a:r>
            <a:r>
              <a:rPr lang="en-US" dirty="0" err="1"/>
              <a:t>sudo</a:t>
            </a:r>
            <a:r>
              <a:rPr lang="en-US" dirty="0"/>
              <a:t> activity within a short time window, helping us flag and investigate this behavior.</a:t>
            </a:r>
          </a:p>
        </p:txBody>
      </p:sp>
      <p:sp>
        <p:nvSpPr>
          <p:cNvPr id="4" name="Slide Number Placeholder 3"/>
          <p:cNvSpPr>
            <a:spLocks noGrp="1"/>
          </p:cNvSpPr>
          <p:nvPr>
            <p:ph type="sldNum" sz="quarter" idx="10"/>
          </p:nvPr>
        </p:nvSpPr>
        <p:spPr/>
        <p:txBody>
          <a:bodyPr/>
          <a:lstStyle/>
          <a:p>
            <a:fld id="{86862899-2B87-4D84-941E-475636B5A0E9}" type="slidenum">
              <a:rPr lang="en-US" smtClean="0"/>
              <a:t>18</a:t>
            </a:fld>
            <a:endParaRPr lang="en-US"/>
          </a:p>
        </p:txBody>
      </p:sp>
    </p:spTree>
    <p:extLst>
      <p:ext uri="{BB962C8B-B14F-4D97-AF65-F5344CB8AC3E}">
        <p14:creationId xmlns:p14="http://schemas.microsoft.com/office/powerpoint/2010/main" val="284295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MALICIOUS FILE </a:t>
            </a:r>
            <a:r>
              <a:rPr lang="en-US" dirty="0" err="1"/>
              <a:t>DETECTIONHere</a:t>
            </a:r>
            <a:r>
              <a:rPr lang="en-US" dirty="0"/>
              <a:t>, we detected a suspicious file by analyzing its hash and comparing it to known threat databases. Although only a few occurrences were found, it’s often these rare events that indicate sophisticated attacks. This system enables real-time alerts before damage is done.</a:t>
            </a:r>
          </a:p>
        </p:txBody>
      </p:sp>
      <p:sp>
        <p:nvSpPr>
          <p:cNvPr id="4" name="Slide Number Placeholder 3"/>
          <p:cNvSpPr>
            <a:spLocks noGrp="1"/>
          </p:cNvSpPr>
          <p:nvPr>
            <p:ph type="sldNum" sz="quarter" idx="10"/>
          </p:nvPr>
        </p:nvSpPr>
        <p:spPr/>
        <p:txBody>
          <a:bodyPr/>
          <a:lstStyle/>
          <a:p>
            <a:fld id="{86862899-2B87-4D84-941E-475636B5A0E9}" type="slidenum">
              <a:rPr lang="en-US" smtClean="0"/>
              <a:t>19</a:t>
            </a:fld>
            <a:endParaRPr lang="en-US"/>
          </a:p>
        </p:txBody>
      </p:sp>
    </p:spTree>
    <p:extLst>
      <p:ext uri="{BB962C8B-B14F-4D97-AF65-F5344CB8AC3E}">
        <p14:creationId xmlns:p14="http://schemas.microsoft.com/office/powerpoint/2010/main" val="34182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"Here’s a quick roadmap of today’s presentation.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We’ll begin with an </a:t>
            </a:r>
            <a:r>
              <a:rPr lang="en-US" sz="1200" b="1" i="1" kern="1200" dirty="0">
                <a:solidFill>
                  <a:schemeClr val="tx1"/>
                </a:solidFill>
                <a:effectLst/>
                <a:latin typeface="+mn-lt"/>
                <a:ea typeface="+mn-ea"/>
                <a:cs typeface="+mn-cs"/>
              </a:rPr>
              <a:t>introduction</a:t>
            </a:r>
            <a:r>
              <a:rPr lang="en-US" sz="1200" i="1" kern="1200" dirty="0">
                <a:solidFill>
                  <a:schemeClr val="tx1"/>
                </a:solidFill>
                <a:effectLst/>
                <a:latin typeface="+mn-lt"/>
                <a:ea typeface="+mn-ea"/>
                <a:cs typeface="+mn-cs"/>
              </a:rPr>
              <a:t> that defines the core context of our work.</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Next, we’ll describe our </a:t>
            </a:r>
            <a:r>
              <a:rPr lang="en-US" sz="1200" b="1" i="1" kern="1200" dirty="0">
                <a:solidFill>
                  <a:schemeClr val="tx1"/>
                </a:solidFill>
                <a:effectLst/>
                <a:latin typeface="+mn-lt"/>
                <a:ea typeface="+mn-ea"/>
                <a:cs typeface="+mn-cs"/>
              </a:rPr>
              <a:t>proposed solution</a:t>
            </a:r>
            <a:r>
              <a:rPr lang="en-US" sz="1200" i="1" kern="1200" dirty="0">
                <a:solidFill>
                  <a:schemeClr val="tx1"/>
                </a:solidFill>
                <a:effectLst/>
                <a:latin typeface="+mn-lt"/>
                <a:ea typeface="+mn-ea"/>
                <a:cs typeface="+mn-cs"/>
              </a:rPr>
              <a:t>, the challenges we aimed to address, and the technical architecture we implemented.</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We’ll also clarify the </a:t>
            </a:r>
            <a:r>
              <a:rPr lang="en-US" sz="1200" b="1" i="1" kern="1200" dirty="0">
                <a:solidFill>
                  <a:schemeClr val="tx1"/>
                </a:solidFill>
                <a:effectLst/>
                <a:latin typeface="+mn-lt"/>
                <a:ea typeface="+mn-ea"/>
                <a:cs typeface="+mn-cs"/>
              </a:rPr>
              <a:t>roles and responsibilities</a:t>
            </a:r>
            <a:r>
              <a:rPr lang="en-US" sz="1200" i="1" kern="1200" dirty="0">
                <a:solidFill>
                  <a:schemeClr val="tx1"/>
                </a:solidFill>
                <a:effectLst/>
                <a:latin typeface="+mn-lt"/>
                <a:ea typeface="+mn-ea"/>
                <a:cs typeface="+mn-cs"/>
              </a:rPr>
              <a:t> of each team member.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Following that, we’ll walk you through the </a:t>
            </a:r>
            <a:r>
              <a:rPr lang="en-US" sz="1200" b="1" i="1" kern="1200" dirty="0">
                <a:solidFill>
                  <a:schemeClr val="tx1"/>
                </a:solidFill>
                <a:effectLst/>
                <a:latin typeface="+mn-lt"/>
                <a:ea typeface="+mn-ea"/>
                <a:cs typeface="+mn-cs"/>
              </a:rPr>
              <a:t>tools and methodology</a:t>
            </a:r>
            <a:r>
              <a:rPr lang="en-US" sz="1200" i="1" kern="1200" dirty="0">
                <a:solidFill>
                  <a:schemeClr val="tx1"/>
                </a:solidFill>
                <a:effectLst/>
                <a:latin typeface="+mn-lt"/>
                <a:ea typeface="+mn-ea"/>
                <a:cs typeface="+mn-cs"/>
              </a:rPr>
              <a:t> we used to develop and test our framework.</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Then, we’ll present the </a:t>
            </a:r>
            <a:r>
              <a:rPr lang="en-US" sz="1200" b="1" i="1" kern="1200" dirty="0">
                <a:solidFill>
                  <a:schemeClr val="tx1"/>
                </a:solidFill>
                <a:effectLst/>
                <a:latin typeface="+mn-lt"/>
                <a:ea typeface="+mn-ea"/>
                <a:cs typeface="+mn-cs"/>
              </a:rPr>
              <a:t>results</a:t>
            </a:r>
            <a:r>
              <a:rPr lang="en-US" sz="1200" i="1" kern="1200" dirty="0">
                <a:solidFill>
                  <a:schemeClr val="tx1"/>
                </a:solidFill>
                <a:effectLst/>
                <a:latin typeface="+mn-lt"/>
                <a:ea typeface="+mn-ea"/>
                <a:cs typeface="+mn-cs"/>
              </a:rPr>
              <a:t> we achieved, analyze the </a:t>
            </a:r>
            <a:r>
              <a:rPr lang="en-US" sz="1200" b="1" i="1" kern="1200" dirty="0">
                <a:solidFill>
                  <a:schemeClr val="tx1"/>
                </a:solidFill>
                <a:effectLst/>
                <a:latin typeface="+mn-lt"/>
                <a:ea typeface="+mn-ea"/>
                <a:cs typeface="+mn-cs"/>
              </a:rPr>
              <a:t>obstacles</a:t>
            </a:r>
            <a:r>
              <a:rPr lang="en-US" sz="1200" i="1" kern="1200" dirty="0">
                <a:solidFill>
                  <a:schemeClr val="tx1"/>
                </a:solidFill>
                <a:effectLst/>
                <a:latin typeface="+mn-lt"/>
                <a:ea typeface="+mn-ea"/>
                <a:cs typeface="+mn-cs"/>
              </a:rPr>
              <a:t> we encountered, and finally conclude with the </a:t>
            </a:r>
            <a:r>
              <a:rPr lang="en-US" sz="1200" b="1" i="1" kern="1200" dirty="0">
                <a:solidFill>
                  <a:schemeClr val="tx1"/>
                </a:solidFill>
                <a:effectLst/>
                <a:latin typeface="+mn-lt"/>
                <a:ea typeface="+mn-ea"/>
                <a:cs typeface="+mn-cs"/>
              </a:rPr>
              <a:t>main takeaways</a:t>
            </a:r>
            <a:r>
              <a:rPr lang="en-US" sz="1200" i="1" kern="1200" dirty="0">
                <a:solidFill>
                  <a:schemeClr val="tx1"/>
                </a:solidFill>
                <a:effectLst/>
                <a:latin typeface="+mn-lt"/>
                <a:ea typeface="+mn-ea"/>
                <a:cs typeface="+mn-cs"/>
              </a:rPr>
              <a:t> and future improvement paths."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2</a:t>
            </a:fld>
            <a:endParaRPr lang="en-US"/>
          </a:p>
        </p:txBody>
      </p:sp>
    </p:spTree>
    <p:extLst>
      <p:ext uri="{BB962C8B-B14F-4D97-AF65-F5344CB8AC3E}">
        <p14:creationId xmlns:p14="http://schemas.microsoft.com/office/powerpoint/2010/main" val="2287622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FAILURE </a:t>
            </a:r>
            <a:r>
              <a:rPr lang="en-US" dirty="0" err="1"/>
              <a:t>EVENTSThis</a:t>
            </a:r>
            <a:r>
              <a:rPr lang="en-US" dirty="0"/>
              <a:t> dashboard focuses on service failure events. For instance, a failed SSH daemon restart could indicate a </a:t>
            </a:r>
            <a:r>
              <a:rPr lang="en-US" dirty="0" err="1"/>
              <a:t>DoS</a:t>
            </a:r>
            <a:r>
              <a:rPr lang="en-US" dirty="0"/>
              <a:t> attack or configuration error. By collecting logs from multiple agents and correlating them over time, we can detect availability issues before they escalate.</a:t>
            </a:r>
          </a:p>
        </p:txBody>
      </p:sp>
      <p:sp>
        <p:nvSpPr>
          <p:cNvPr id="4" name="Slide Number Placeholder 3"/>
          <p:cNvSpPr>
            <a:spLocks noGrp="1"/>
          </p:cNvSpPr>
          <p:nvPr>
            <p:ph type="sldNum" sz="quarter" idx="10"/>
          </p:nvPr>
        </p:nvSpPr>
        <p:spPr/>
        <p:txBody>
          <a:bodyPr/>
          <a:lstStyle/>
          <a:p>
            <a:fld id="{86862899-2B87-4D84-941E-475636B5A0E9}" type="slidenum">
              <a:rPr lang="en-US" smtClean="0"/>
              <a:t>20</a:t>
            </a:fld>
            <a:endParaRPr lang="en-US"/>
          </a:p>
        </p:txBody>
      </p:sp>
    </p:spTree>
    <p:extLst>
      <p:ext uri="{BB962C8B-B14F-4D97-AF65-F5344CB8AC3E}">
        <p14:creationId xmlns:p14="http://schemas.microsoft.com/office/powerpoint/2010/main" val="2686908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concluding, let’s discuss some of the key challenges we faced during this project.</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21</a:t>
            </a:fld>
            <a:endParaRPr lang="en-US"/>
          </a:p>
        </p:txBody>
      </p:sp>
    </p:spTree>
    <p:extLst>
      <p:ext uri="{BB962C8B-B14F-4D97-AF65-F5344CB8AC3E}">
        <p14:creationId xmlns:p14="http://schemas.microsoft.com/office/powerpoint/2010/main" val="447346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project is without its obstacles, and our journey was no exception. Here are some of the main challenges we faced:</a:t>
            </a:r>
          </a:p>
          <a:p>
            <a:endParaRPr lang="en-US" dirty="0"/>
          </a:p>
          <a:p>
            <a:r>
              <a:rPr lang="en-US" b="1" dirty="0"/>
              <a:t>Integration Difficulties:</a:t>
            </a:r>
            <a:r>
              <a:rPr lang="en-US" dirty="0"/>
              <a:t> Connecting all the different components—especially ensuring smooth communication between the ELK Stack, OpenVAS, and our machine learning scripts—was a major hurdle at the beginning.</a:t>
            </a:r>
          </a:p>
          <a:p>
            <a:endParaRPr lang="en-US" dirty="0"/>
          </a:p>
          <a:p>
            <a:r>
              <a:rPr lang="en-US" b="1" dirty="0"/>
              <a:t>Data Quality &amp; Log Normalization:</a:t>
            </a:r>
            <a:r>
              <a:rPr lang="en-US" dirty="0"/>
              <a:t> We encountered inconsistent log formats and noisy data, which required significant effort to normalize and preprocess before analysis.</a:t>
            </a:r>
          </a:p>
          <a:p>
            <a:endParaRPr lang="en-US" dirty="0"/>
          </a:p>
          <a:p>
            <a:r>
              <a:rPr lang="en-US" b="1" dirty="0"/>
              <a:t>Resource Constraints:</a:t>
            </a:r>
            <a:r>
              <a:rPr lang="en-US" dirty="0"/>
              <a:t> Limited CPU and memory on our virtual machines made it challenging to run multiple tools and scripts simultaneously, affecting system performance.</a:t>
            </a:r>
          </a:p>
          <a:p>
            <a:endParaRPr lang="en-US" dirty="0"/>
          </a:p>
          <a:p>
            <a:r>
              <a:rPr lang="en-US" b="1" dirty="0"/>
              <a:t>Error Handling &amp; Debugging:</a:t>
            </a:r>
            <a:r>
              <a:rPr lang="en-US" dirty="0"/>
              <a:t> Debugging real-time pipelines and identifying the sources of errors—especially when logs were missing or services failed—took extra time and patience.</a:t>
            </a:r>
          </a:p>
          <a:p>
            <a:endParaRPr lang="en-US" dirty="0"/>
          </a:p>
          <a:p>
            <a:r>
              <a:rPr lang="en-US" b="1" dirty="0"/>
              <a:t>Compliance Automation Complexity:</a:t>
            </a:r>
            <a:r>
              <a:rPr lang="en-US" dirty="0"/>
              <a:t> Automating compliance checks, particularly with different benchmarks like </a:t>
            </a:r>
            <a:r>
              <a:rPr lang="en-US" dirty="0" err="1"/>
              <a:t>Lynis</a:t>
            </a:r>
            <a:r>
              <a:rPr lang="en-US" dirty="0"/>
              <a:t> and NIST, added another layer of technical complexity.</a:t>
            </a:r>
          </a:p>
          <a:p>
            <a:endParaRPr lang="en-US" dirty="0"/>
          </a:p>
          <a:p>
            <a:r>
              <a:rPr lang="en-US" b="1" dirty="0"/>
              <a:t>Security &amp; Access Issues:</a:t>
            </a:r>
            <a:r>
              <a:rPr lang="en-US" dirty="0"/>
              <a:t> We also had to carefully manage access rights and security configurations across VMs to avoid exposing sensitive components or interrupting data flows.</a:t>
            </a:r>
          </a:p>
          <a:p>
            <a:endParaRPr lang="en-US" dirty="0"/>
          </a:p>
          <a:p>
            <a:r>
              <a:rPr lang="en-US" dirty="0"/>
              <a:t>Despite these challenges, our team collaborated effectively and was able to overcome each issue, making our final solution both robust and reliable.</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22</a:t>
            </a:fld>
            <a:endParaRPr lang="en-US"/>
          </a:p>
        </p:txBody>
      </p:sp>
    </p:spTree>
    <p:extLst>
      <p:ext uri="{BB962C8B-B14F-4D97-AF65-F5344CB8AC3E}">
        <p14:creationId xmlns:p14="http://schemas.microsoft.com/office/powerpoint/2010/main" val="1780937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23</a:t>
            </a:fld>
            <a:endParaRPr lang="en-US"/>
          </a:p>
        </p:txBody>
      </p:sp>
    </p:spTree>
    <p:extLst>
      <p:ext uri="{BB962C8B-B14F-4D97-AF65-F5344CB8AC3E}">
        <p14:creationId xmlns:p14="http://schemas.microsoft.com/office/powerpoint/2010/main" val="3009597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 up, here’s our conclusion and some closing thoughts.</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24</a:t>
            </a:fld>
            <a:endParaRPr lang="en-US"/>
          </a:p>
        </p:txBody>
      </p:sp>
    </p:spTree>
    <p:extLst>
      <p:ext uri="{BB962C8B-B14F-4D97-AF65-F5344CB8AC3E}">
        <p14:creationId xmlns:p14="http://schemas.microsoft.com/office/powerpoint/2010/main" val="92934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"Let’s start by explaining the motivation behind this project.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In today’s digital landscape, organizations face an ever-growing number of </a:t>
            </a:r>
            <a:r>
              <a:rPr lang="en-US" sz="1200" b="1" i="1" kern="1200" dirty="0">
                <a:solidFill>
                  <a:schemeClr val="tx1"/>
                </a:solidFill>
                <a:effectLst/>
                <a:latin typeface="+mn-lt"/>
                <a:ea typeface="+mn-ea"/>
                <a:cs typeface="+mn-cs"/>
              </a:rPr>
              <a:t>cyber threats</a:t>
            </a:r>
            <a:r>
              <a:rPr lang="en-US" sz="1200" i="1" kern="1200" dirty="0">
                <a:solidFill>
                  <a:schemeClr val="tx1"/>
                </a:solidFill>
                <a:effectLst/>
                <a:latin typeface="+mn-lt"/>
                <a:ea typeface="+mn-ea"/>
                <a:cs typeface="+mn-cs"/>
              </a:rPr>
              <a:t>, ranging from malware infections to privilege escalation attacks.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Simultaneously, they must comply with regulatory frameworks such as </a:t>
            </a:r>
            <a:r>
              <a:rPr lang="en-US" sz="1200" b="1" i="1" kern="1200" dirty="0">
                <a:solidFill>
                  <a:schemeClr val="tx1"/>
                </a:solidFill>
                <a:effectLst/>
                <a:latin typeface="+mn-lt"/>
                <a:ea typeface="+mn-ea"/>
                <a:cs typeface="+mn-cs"/>
              </a:rPr>
              <a:t>ISO 27001</a:t>
            </a:r>
            <a:r>
              <a:rPr lang="en-US" sz="1200" i="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NIST</a:t>
            </a:r>
            <a:r>
              <a:rPr lang="en-US" sz="1200" i="1" kern="1200" dirty="0">
                <a:solidFill>
                  <a:schemeClr val="tx1"/>
                </a:solidFill>
                <a:effectLst/>
                <a:latin typeface="+mn-lt"/>
                <a:ea typeface="+mn-ea"/>
                <a:cs typeface="+mn-cs"/>
              </a:rPr>
              <a:t>, or </a:t>
            </a:r>
            <a:r>
              <a:rPr lang="en-US" sz="1200" b="1" i="1" kern="1200" dirty="0">
                <a:solidFill>
                  <a:schemeClr val="tx1"/>
                </a:solidFill>
                <a:effectLst/>
                <a:latin typeface="+mn-lt"/>
                <a:ea typeface="+mn-ea"/>
                <a:cs typeface="+mn-cs"/>
              </a:rPr>
              <a:t>GDPR</a:t>
            </a:r>
            <a:r>
              <a:rPr lang="en-US" sz="1200" i="1" kern="1200" dirty="0">
                <a:solidFill>
                  <a:schemeClr val="tx1"/>
                </a:solidFill>
                <a:effectLst/>
                <a:latin typeface="+mn-lt"/>
                <a:ea typeface="+mn-ea"/>
                <a:cs typeface="+mn-cs"/>
              </a:rPr>
              <a:t> to avoid legal risks and reputational damage.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Traditionally, this has involved </a:t>
            </a:r>
            <a:r>
              <a:rPr lang="en-US" sz="1200" b="1" i="1" kern="1200" dirty="0">
                <a:solidFill>
                  <a:schemeClr val="tx1"/>
                </a:solidFill>
                <a:effectLst/>
                <a:latin typeface="+mn-lt"/>
                <a:ea typeface="+mn-ea"/>
                <a:cs typeface="+mn-cs"/>
              </a:rPr>
              <a:t>manual monitoring</a:t>
            </a:r>
            <a:r>
              <a:rPr lang="en-US" sz="1200" i="1"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reactive responses</a:t>
            </a:r>
            <a:r>
              <a:rPr lang="en-US" sz="1200" i="1" kern="1200" dirty="0">
                <a:solidFill>
                  <a:schemeClr val="tx1"/>
                </a:solidFill>
                <a:effectLst/>
                <a:latin typeface="+mn-lt"/>
                <a:ea typeface="+mn-ea"/>
                <a:cs typeface="+mn-cs"/>
              </a:rPr>
              <a:t>, and a heavy dependence on human oversight.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But with the increasing </a:t>
            </a:r>
            <a:r>
              <a:rPr lang="en-US" sz="1200" b="1" i="1" kern="1200" dirty="0">
                <a:solidFill>
                  <a:schemeClr val="tx1"/>
                </a:solidFill>
                <a:effectLst/>
                <a:latin typeface="+mn-lt"/>
                <a:ea typeface="+mn-ea"/>
                <a:cs typeface="+mn-cs"/>
              </a:rPr>
              <a:t>complexity and volume</a:t>
            </a:r>
            <a:r>
              <a:rPr lang="en-US" sz="1200" i="1" kern="1200" dirty="0">
                <a:solidFill>
                  <a:schemeClr val="tx1"/>
                </a:solidFill>
                <a:effectLst/>
                <a:latin typeface="+mn-lt"/>
                <a:ea typeface="+mn-ea"/>
                <a:cs typeface="+mn-cs"/>
              </a:rPr>
              <a:t> of data in IT systems, this is no longer sustainable.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So, we asked ourselves:</a:t>
            </a:r>
            <a:br>
              <a:rPr lang="en-US" sz="1200" i="1"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How can we detect threats and ensure compliance automatically and in real time across modern IT systems?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3</a:t>
            </a:fld>
            <a:endParaRPr lang="en-US"/>
          </a:p>
        </p:txBody>
      </p:sp>
    </p:spTree>
    <p:extLst>
      <p:ext uri="{BB962C8B-B14F-4D97-AF65-F5344CB8AC3E}">
        <p14:creationId xmlns:p14="http://schemas.microsoft.com/office/powerpoint/2010/main" val="351622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move on to the presentation of our solution.</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4</a:t>
            </a:fld>
            <a:endParaRPr lang="en-US"/>
          </a:p>
        </p:txBody>
      </p:sp>
    </p:spTree>
    <p:extLst>
      <p:ext uri="{BB962C8B-B14F-4D97-AF65-F5344CB8AC3E}">
        <p14:creationId xmlns:p14="http://schemas.microsoft.com/office/powerpoint/2010/main" val="134589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objectives were to : </a:t>
            </a:r>
          </a:p>
          <a:p>
            <a:endParaRPr lang="en-US" dirty="0"/>
          </a:p>
          <a:p>
            <a:r>
              <a:rPr lang="en-US" dirty="0"/>
              <a:t>Centralize log collection using a SIEM setup.</a:t>
            </a:r>
          </a:p>
          <a:p>
            <a:endParaRPr lang="en-US" dirty="0"/>
          </a:p>
          <a:p>
            <a:r>
              <a:rPr lang="en-US" dirty="0"/>
              <a:t>Automate anomaly detection using AI.</a:t>
            </a:r>
          </a:p>
          <a:p>
            <a:endParaRPr lang="en-US" dirty="0"/>
          </a:p>
          <a:p>
            <a:r>
              <a:rPr lang="en-US" dirty="0"/>
              <a:t>Perform intelligent vulnerability assessments.</a:t>
            </a:r>
          </a:p>
          <a:p>
            <a:endParaRPr lang="en-US" dirty="0"/>
          </a:p>
          <a:p>
            <a:r>
              <a:rPr lang="en-US" dirty="0"/>
              <a:t>Predict security risks based on historical patterns.</a:t>
            </a:r>
          </a:p>
          <a:p>
            <a:r>
              <a:rPr lang="en-US" dirty="0"/>
              <a:t>And automate compliance checks using known standards like ISO and NIST.</a:t>
            </a:r>
          </a:p>
        </p:txBody>
      </p:sp>
      <p:sp>
        <p:nvSpPr>
          <p:cNvPr id="4" name="Slide Number Placeholder 3"/>
          <p:cNvSpPr>
            <a:spLocks noGrp="1"/>
          </p:cNvSpPr>
          <p:nvPr>
            <p:ph type="sldNum" sz="quarter" idx="10"/>
          </p:nvPr>
        </p:nvSpPr>
        <p:spPr/>
        <p:txBody>
          <a:bodyPr/>
          <a:lstStyle/>
          <a:p>
            <a:fld id="{86862899-2B87-4D84-941E-475636B5A0E9}" type="slidenum">
              <a:rPr lang="en-US" smtClean="0"/>
              <a:t>5</a:t>
            </a:fld>
            <a:endParaRPr lang="en-US"/>
          </a:p>
        </p:txBody>
      </p:sp>
    </p:spTree>
    <p:extLst>
      <p:ext uri="{BB962C8B-B14F-4D97-AF65-F5344CB8AC3E}">
        <p14:creationId xmlns:p14="http://schemas.microsoft.com/office/powerpoint/2010/main" val="358615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"Let me explain the system architecture we implemented for this project.</a:t>
            </a:r>
            <a:endParaRPr lang="en-US" dirty="0"/>
          </a:p>
          <a:p>
            <a:r>
              <a:rPr lang="en-US" i="1" dirty="0"/>
              <a:t>Our framework is structured around </a:t>
            </a:r>
            <a:r>
              <a:rPr lang="en-US" b="1" i="1" dirty="0"/>
              <a:t>three main virtual machines</a:t>
            </a:r>
            <a:r>
              <a:rPr lang="en-US" i="1" dirty="0"/>
              <a:t>, each with its own specific mission:</a:t>
            </a:r>
            <a:endParaRPr lang="en-US" dirty="0"/>
          </a:p>
          <a:p>
            <a:r>
              <a:rPr lang="en-US" i="1" dirty="0"/>
              <a:t>First, we have the </a:t>
            </a:r>
            <a:r>
              <a:rPr lang="en-US" b="1" i="1" dirty="0"/>
              <a:t>Server VM</a:t>
            </a:r>
            <a:r>
              <a:rPr lang="en-US" i="1" dirty="0"/>
              <a:t>. This is the central brain of our solution. It hosts the ELK Stack for log management and visualization, runs our machine learning pipeline for anomaly detection and risk scoring, and aggregates all security intelligence.</a:t>
            </a:r>
          </a:p>
          <a:p>
            <a:endParaRPr lang="en-US" dirty="0"/>
          </a:p>
          <a:p>
            <a:r>
              <a:rPr lang="en-US" i="1" dirty="0"/>
              <a:t>Next is </a:t>
            </a:r>
            <a:r>
              <a:rPr lang="en-US" b="1" i="1" dirty="0"/>
              <a:t>Worker VM 1</a:t>
            </a:r>
            <a:r>
              <a:rPr lang="en-US" i="1" dirty="0"/>
              <a:t>. This machine is responsible for collecting logs and monitoring the system. It uses </a:t>
            </a:r>
            <a:r>
              <a:rPr lang="en-US" i="1" dirty="0" err="1"/>
              <a:t>Filebeat</a:t>
            </a:r>
            <a:r>
              <a:rPr lang="en-US" i="1" dirty="0"/>
              <a:t> to gather log files and </a:t>
            </a:r>
            <a:r>
              <a:rPr lang="en-US" i="1" dirty="0" err="1"/>
              <a:t>Auditbeat</a:t>
            </a:r>
            <a:r>
              <a:rPr lang="en-US" i="1" dirty="0"/>
              <a:t> to track system events and user activities, sending everything to the server for centralized analysis.</a:t>
            </a:r>
          </a:p>
          <a:p>
            <a:endParaRPr lang="en-US" dirty="0"/>
          </a:p>
          <a:p>
            <a:r>
              <a:rPr lang="en-US" i="1" dirty="0"/>
              <a:t>Then, </a:t>
            </a:r>
            <a:r>
              <a:rPr lang="en-US" b="1" i="1" dirty="0"/>
              <a:t>Worker VM 2</a:t>
            </a:r>
            <a:r>
              <a:rPr lang="en-US" i="1" dirty="0"/>
              <a:t> acts as our security inspector. It performs vulnerability scanning with tools like </a:t>
            </a:r>
            <a:r>
              <a:rPr lang="en-US" i="1" dirty="0" err="1"/>
              <a:t>Nmap</a:t>
            </a:r>
            <a:r>
              <a:rPr lang="en-US" i="1" dirty="0"/>
              <a:t>, runs compliance checks using </a:t>
            </a:r>
            <a:r>
              <a:rPr lang="en-US" i="1" dirty="0" err="1"/>
              <a:t>Lynis</a:t>
            </a:r>
            <a:r>
              <a:rPr lang="en-US" i="1" dirty="0"/>
              <a:t>, and collects metrics with </a:t>
            </a:r>
            <a:r>
              <a:rPr lang="en-US" i="1" dirty="0" err="1"/>
              <a:t>Metricbeat</a:t>
            </a:r>
            <a:r>
              <a:rPr lang="en-US" i="1" dirty="0"/>
              <a:t>. Its goal is to identify weaknesses and ensure compliance across our environment.</a:t>
            </a:r>
          </a:p>
          <a:p>
            <a:endParaRPr lang="en-US" dirty="0"/>
          </a:p>
          <a:p>
            <a:r>
              <a:rPr lang="en-US" i="1" dirty="0"/>
              <a:t>All these components are connected via a </a:t>
            </a:r>
            <a:r>
              <a:rPr lang="en-US" b="1" i="1" dirty="0"/>
              <a:t>Data Exchange Layer</a:t>
            </a:r>
            <a:r>
              <a:rPr lang="en-US" i="1" dirty="0"/>
              <a:t>, which is implemented as a message queue integrated with the ELK Stack. This ensures that logs, scan results, and alerts flow seamlessly between all VMs in real time, making the whole framework reliable and scalable.</a:t>
            </a:r>
          </a:p>
          <a:p>
            <a:endParaRPr lang="en-US" dirty="0"/>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6</a:t>
            </a:fld>
            <a:endParaRPr lang="en-US"/>
          </a:p>
        </p:txBody>
      </p:sp>
    </p:spTree>
    <p:extLst>
      <p:ext uri="{BB962C8B-B14F-4D97-AF65-F5344CB8AC3E}">
        <p14:creationId xmlns:p14="http://schemas.microsoft.com/office/powerpoint/2010/main" val="351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discuss methodology and tools used </a:t>
            </a:r>
            <a:endParaRPr lang="en-US" sz="1200" i="1" spc="-310" dirty="0">
              <a:solidFill>
                <a:srgbClr val="303030"/>
              </a:solidFill>
              <a:latin typeface="Arial" panose="020B0604020202020204" pitchFamily="34" charset="0"/>
              <a:ea typeface="Playfair Display Italics"/>
              <a:cs typeface="Arial" panose="020B0604020202020204" pitchFamily="34" charset="0"/>
              <a:sym typeface="Playfair Display Itali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7</a:t>
            </a:fld>
            <a:endParaRPr lang="en-US"/>
          </a:p>
        </p:txBody>
      </p:sp>
    </p:spTree>
    <p:extLst>
      <p:ext uri="{BB962C8B-B14F-4D97-AF65-F5344CB8AC3E}">
        <p14:creationId xmlns:p14="http://schemas.microsoft.com/office/powerpoint/2010/main" val="280795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_"To implement this architecture, we selected a range of </a:t>
            </a:r>
            <a:r>
              <a:rPr lang="en-US" sz="1200" b="1" kern="1200" dirty="0">
                <a:solidFill>
                  <a:schemeClr val="tx1"/>
                </a:solidFill>
                <a:effectLst/>
                <a:latin typeface="+mn-lt"/>
                <a:ea typeface="+mn-ea"/>
                <a:cs typeface="+mn-cs"/>
              </a:rPr>
              <a:t>robust, open-source technologies</a:t>
            </a:r>
            <a:r>
              <a:rPr lang="en-US" sz="1200" kern="1200" dirty="0">
                <a:solidFill>
                  <a:schemeClr val="tx1"/>
                </a:solidFill>
                <a:effectLst/>
                <a:latin typeface="+mn-lt"/>
                <a:ea typeface="+mn-ea"/>
                <a:cs typeface="+mn-cs"/>
              </a:rPr>
              <a:t>, each chosen for its reliability and performance in real-world environments.</a:t>
            </a:r>
            <a:br>
              <a:rPr lang="en-US" sz="1200" kern="1200" dirty="0">
                <a:solidFill>
                  <a:schemeClr val="tx1"/>
                </a:solidFill>
                <a:effectLst/>
                <a:latin typeface="+mn-lt"/>
                <a:ea typeface="+mn-ea"/>
                <a:cs typeface="+mn-cs"/>
              </a:rPr>
            </a:br>
            <a:r>
              <a:rPr lang="fr-MA" sz="1200" kern="1200" dirty="0" err="1">
                <a:solidFill>
                  <a:schemeClr val="tx1"/>
                </a:solidFill>
                <a:effectLst/>
                <a:latin typeface="+mn-lt"/>
                <a:ea typeface="+mn-ea"/>
                <a:cs typeface="+mn-cs"/>
              </a:rPr>
              <a:t>Here</a:t>
            </a:r>
            <a:r>
              <a:rPr lang="fr-MA" sz="1200" kern="1200" dirty="0">
                <a:solidFill>
                  <a:schemeClr val="tx1"/>
                </a:solidFill>
                <a:effectLst/>
                <a:latin typeface="+mn-lt"/>
                <a:ea typeface="+mn-ea"/>
                <a:cs typeface="+mn-cs"/>
              </a:rPr>
              <a:t> are the main components:</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Elasticsearch</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Logstash</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Kibana</a:t>
            </a:r>
            <a:r>
              <a:rPr lang="en-US" sz="1200" kern="1200" dirty="0">
                <a:solidFill>
                  <a:schemeClr val="tx1"/>
                </a:solidFill>
                <a:effectLst/>
                <a:latin typeface="+mn-lt"/>
                <a:ea typeface="+mn-ea"/>
                <a:cs typeface="+mn-cs"/>
              </a:rPr>
              <a:t> form the backbone of our </a:t>
            </a:r>
            <a:r>
              <a:rPr lang="en-US" sz="1200" b="1" kern="1200" dirty="0">
                <a:solidFill>
                  <a:schemeClr val="tx1"/>
                </a:solidFill>
                <a:effectLst/>
                <a:latin typeface="+mn-lt"/>
                <a:ea typeface="+mn-ea"/>
                <a:cs typeface="+mn-cs"/>
              </a:rPr>
              <a:t>SIEM solution</a:t>
            </a:r>
            <a:r>
              <a:rPr lang="en-US" sz="1200" kern="1200" dirty="0">
                <a:solidFill>
                  <a:schemeClr val="tx1"/>
                </a:solidFill>
                <a:effectLst/>
                <a:latin typeface="+mn-lt"/>
                <a:ea typeface="+mn-ea"/>
                <a:cs typeface="+mn-cs"/>
              </a:rPr>
              <a:t>—allowing us to collect, store, and visualize logs efficiently.</a:t>
            </a:r>
          </a:p>
          <a:p>
            <a:pPr lvl="0"/>
            <a:r>
              <a:rPr lang="en-US" sz="1200" b="1" kern="1200" dirty="0" err="1">
                <a:solidFill>
                  <a:schemeClr val="tx1"/>
                </a:solidFill>
                <a:effectLst/>
                <a:latin typeface="+mn-lt"/>
                <a:ea typeface="+mn-ea"/>
                <a:cs typeface="+mn-cs"/>
              </a:rPr>
              <a:t>Filebeat</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Auditbeat</a:t>
            </a:r>
            <a:r>
              <a:rPr lang="en-US" sz="1200" kern="1200" dirty="0">
                <a:solidFill>
                  <a:schemeClr val="tx1"/>
                </a:solidFill>
                <a:effectLst/>
                <a:latin typeface="+mn-lt"/>
                <a:ea typeface="+mn-ea"/>
                <a:cs typeface="+mn-cs"/>
              </a:rPr>
              <a:t> act as lightweight agents on the workers, shipping logs securely and in near real-time.</a:t>
            </a:r>
          </a:p>
          <a:p>
            <a:pPr lvl="0"/>
            <a:r>
              <a:rPr lang="en-US" sz="1200" kern="1200" dirty="0">
                <a:solidFill>
                  <a:schemeClr val="tx1"/>
                </a:solidFill>
                <a:effectLst/>
                <a:latin typeface="+mn-lt"/>
                <a:ea typeface="+mn-ea"/>
                <a:cs typeface="+mn-cs"/>
              </a:rPr>
              <a:t>For the AI component, we used </a:t>
            </a:r>
            <a:r>
              <a:rPr lang="en-US" sz="1200" b="1" kern="1200" dirty="0" err="1">
                <a:solidFill>
                  <a:schemeClr val="tx1"/>
                </a:solidFill>
                <a:effectLst/>
                <a:latin typeface="+mn-lt"/>
                <a:ea typeface="+mn-ea"/>
                <a:cs typeface="+mn-cs"/>
              </a:rPr>
              <a:t>Scikit</a:t>
            </a:r>
            <a:r>
              <a:rPr lang="en-US" sz="1200" b="1" kern="1200" dirty="0">
                <a:solidFill>
                  <a:schemeClr val="tx1"/>
                </a:solidFill>
                <a:effectLst/>
                <a:latin typeface="+mn-lt"/>
                <a:ea typeface="+mn-ea"/>
                <a:cs typeface="+mn-cs"/>
              </a:rPr>
              <a:t>-learn</a:t>
            </a:r>
            <a:r>
              <a:rPr lang="en-US" sz="1200" kern="1200" dirty="0">
                <a:solidFill>
                  <a:schemeClr val="tx1"/>
                </a:solidFill>
                <a:effectLst/>
                <a:latin typeface="+mn-lt"/>
                <a:ea typeface="+mn-ea"/>
                <a:cs typeface="+mn-cs"/>
              </a:rPr>
              <a:t> to train anomaly detection and classification models based on historical log data.</a:t>
            </a:r>
          </a:p>
          <a:p>
            <a:pPr lvl="0"/>
            <a:r>
              <a:rPr lang="en-US" sz="1200" b="1" kern="1200" dirty="0">
                <a:solidFill>
                  <a:schemeClr val="tx1"/>
                </a:solidFill>
                <a:effectLst/>
                <a:latin typeface="+mn-lt"/>
                <a:ea typeface="+mn-ea"/>
                <a:cs typeface="+mn-cs"/>
              </a:rPr>
              <a:t>OpenVAS</a:t>
            </a:r>
            <a:r>
              <a:rPr lang="en-US" sz="1200" kern="1200" dirty="0">
                <a:solidFill>
                  <a:schemeClr val="tx1"/>
                </a:solidFill>
                <a:effectLst/>
                <a:latin typeface="+mn-lt"/>
                <a:ea typeface="+mn-ea"/>
                <a:cs typeface="+mn-cs"/>
              </a:rPr>
              <a:t> is used for vulnerability detection, helping us identify potential entry points for attackers.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These technologies were fully integrated to deliver an end-to-end automated threat detection and compliance framework."_</a:t>
            </a: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8</a:t>
            </a:fld>
            <a:endParaRPr lang="en-US"/>
          </a:p>
        </p:txBody>
      </p:sp>
    </p:spTree>
    <p:extLst>
      <p:ext uri="{BB962C8B-B14F-4D97-AF65-F5344CB8AC3E}">
        <p14:creationId xmlns:p14="http://schemas.microsoft.com/office/powerpoint/2010/main" val="365016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"Here, you can see some key details of how we configured </a:t>
            </a:r>
            <a:r>
              <a:rPr lang="en-US" sz="1200" b="1" i="1" kern="1200" dirty="0">
                <a:solidFill>
                  <a:schemeClr val="tx1"/>
                </a:solidFill>
                <a:effectLst/>
                <a:latin typeface="+mn-lt"/>
                <a:ea typeface="+mn-ea"/>
                <a:cs typeface="+mn-cs"/>
              </a:rPr>
              <a:t>Kibana and Elasticsearch</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Kibana was set to listen on port </a:t>
            </a:r>
            <a:r>
              <a:rPr lang="en-US" sz="1200" b="1" i="1" kern="1200" dirty="0">
                <a:solidFill>
                  <a:schemeClr val="tx1"/>
                </a:solidFill>
                <a:effectLst/>
                <a:latin typeface="+mn-lt"/>
                <a:ea typeface="+mn-ea"/>
                <a:cs typeface="+mn-cs"/>
              </a:rPr>
              <a:t>5601</a:t>
            </a:r>
            <a:r>
              <a:rPr lang="en-US" sz="1200" i="1" kern="1200" dirty="0">
                <a:solidFill>
                  <a:schemeClr val="tx1"/>
                </a:solidFill>
                <a:effectLst/>
                <a:latin typeface="+mn-lt"/>
                <a:ea typeface="+mn-ea"/>
                <a:cs typeface="+mn-cs"/>
              </a:rPr>
              <a:t>, and was bound to all network interfaces using 0.0.0.0, allowing access from both worker machines.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Similarly, Elasticsearch was configured to expose its API to all IPs, enabling indexing requests from the workers.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These settings were essential to ensure that logs could be visualized live in Kibana dashboards from remote agents.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We also secured access through user authentication and role-based controls to avoid unauthorized queries."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862899-2B87-4D84-941E-475636B5A0E9}" type="slidenum">
              <a:rPr lang="en-US" smtClean="0"/>
              <a:t>9</a:t>
            </a:fld>
            <a:endParaRPr lang="en-US"/>
          </a:p>
        </p:txBody>
      </p:sp>
    </p:spTree>
    <p:extLst>
      <p:ext uri="{BB962C8B-B14F-4D97-AF65-F5344CB8AC3E}">
        <p14:creationId xmlns:p14="http://schemas.microsoft.com/office/powerpoint/2010/main" val="2653689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5.png"/><Relationship Id="rId7" Type="http://schemas.openxmlformats.org/officeDocument/2006/relationships/image" Target="../media/image4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7.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18.sv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17.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2.svg"/><Relationship Id="rId11"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image" Target="../media/image59.svg"/><Relationship Id="rId4" Type="http://schemas.openxmlformats.org/officeDocument/2006/relationships/image" Target="../media/image18.sv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5.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18.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862834" y="5925635"/>
            <a:ext cx="3783068" cy="2000297"/>
          </a:xfrm>
          <a:custGeom>
            <a:avLst/>
            <a:gdLst/>
            <a:ahLst/>
            <a:cxnLst/>
            <a:rect l="l" t="t" r="r" b="b"/>
            <a:pathLst>
              <a:path w="3783068" h="2000297">
                <a:moveTo>
                  <a:pt x="0" y="0"/>
                </a:moveTo>
                <a:lnTo>
                  <a:pt x="3783068" y="0"/>
                </a:lnTo>
                <a:lnTo>
                  <a:pt x="3783068" y="2000297"/>
                </a:lnTo>
                <a:lnTo>
                  <a:pt x="0" y="2000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5922587" y="3119602"/>
            <a:ext cx="3170177" cy="2999780"/>
          </a:xfrm>
          <a:custGeom>
            <a:avLst/>
            <a:gdLst/>
            <a:ahLst/>
            <a:cxnLst/>
            <a:rect l="l" t="t" r="r" b="b"/>
            <a:pathLst>
              <a:path w="3170177" h="2999780">
                <a:moveTo>
                  <a:pt x="0" y="0"/>
                </a:moveTo>
                <a:lnTo>
                  <a:pt x="3170177" y="0"/>
                </a:lnTo>
                <a:lnTo>
                  <a:pt x="3170177" y="2999781"/>
                </a:lnTo>
                <a:lnTo>
                  <a:pt x="0" y="2999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7"/>
            <a:stretch>
              <a:fillRect/>
            </a:stretch>
          </a:blipFill>
        </p:spPr>
      </p:sp>
      <p:sp>
        <p:nvSpPr>
          <p:cNvPr id="5" name="Freeform 5"/>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8"/>
            <a:stretch>
              <a:fillRect l="-133056" t="-115492" r="-135634" b="-132664"/>
            </a:stretch>
          </a:blipFill>
        </p:spPr>
      </p:sp>
      <p:sp>
        <p:nvSpPr>
          <p:cNvPr id="6" name="Freeform 6"/>
          <p:cNvSpPr/>
          <p:nvPr/>
        </p:nvSpPr>
        <p:spPr>
          <a:xfrm>
            <a:off x="6108664" y="5272304"/>
            <a:ext cx="6070672" cy="3809784"/>
          </a:xfrm>
          <a:custGeom>
            <a:avLst/>
            <a:gdLst/>
            <a:ahLst/>
            <a:cxnLst/>
            <a:rect l="l" t="t" r="r" b="b"/>
            <a:pathLst>
              <a:path w="6070672" h="3809784">
                <a:moveTo>
                  <a:pt x="0" y="0"/>
                </a:moveTo>
                <a:lnTo>
                  <a:pt x="6070672" y="0"/>
                </a:lnTo>
                <a:lnTo>
                  <a:pt x="6070672" y="3809784"/>
                </a:lnTo>
                <a:lnTo>
                  <a:pt x="0" y="3809784"/>
                </a:lnTo>
                <a:lnTo>
                  <a:pt x="0" y="0"/>
                </a:lnTo>
                <a:close/>
              </a:path>
            </a:pathLst>
          </a:custGeom>
          <a:blipFill>
            <a:blip r:embed="rId9"/>
            <a:stretch>
              <a:fillRect/>
            </a:stretch>
          </a:blipFill>
        </p:spPr>
      </p:sp>
      <p:sp>
        <p:nvSpPr>
          <p:cNvPr id="7" name="TextBox 7"/>
          <p:cNvSpPr txBox="1"/>
          <p:nvPr/>
        </p:nvSpPr>
        <p:spPr>
          <a:xfrm>
            <a:off x="4340533" y="1209675"/>
            <a:ext cx="9606933" cy="2651873"/>
          </a:xfrm>
          <a:prstGeom prst="rect">
            <a:avLst/>
          </a:prstGeom>
        </p:spPr>
        <p:txBody>
          <a:bodyPr lIns="0" tIns="0" rIns="0" bIns="0" rtlCol="0" anchor="t">
            <a:spAutoFit/>
          </a:bodyPr>
          <a:lstStyle/>
          <a:p>
            <a:pPr algn="ctr">
              <a:lnSpc>
                <a:spcPts val="6842"/>
              </a:lnSpc>
            </a:pPr>
            <a:r>
              <a:rPr lang="en-US" sz="7279" spc="-451">
                <a:solidFill>
                  <a:srgbClr val="303030"/>
                </a:solidFill>
                <a:latin typeface="Playfair Display"/>
                <a:ea typeface="Playfair Display"/>
                <a:cs typeface="Playfair Display"/>
                <a:sym typeface="Playfair Display"/>
              </a:rPr>
              <a:t>AI-DRIVEN SECURITY FRAMEWORK FOR IT INFRASTRUCTURE</a:t>
            </a:r>
          </a:p>
        </p:txBody>
      </p:sp>
      <p:sp>
        <p:nvSpPr>
          <p:cNvPr id="8" name="TextBox 8"/>
          <p:cNvSpPr txBox="1"/>
          <p:nvPr/>
        </p:nvSpPr>
        <p:spPr>
          <a:xfrm>
            <a:off x="13007766" y="8345488"/>
            <a:ext cx="4685576" cy="1416050"/>
          </a:xfrm>
          <a:prstGeom prst="rect">
            <a:avLst/>
          </a:prstGeom>
        </p:spPr>
        <p:txBody>
          <a:bodyPr lIns="0" tIns="0" rIns="0" bIns="0" rtlCol="0" anchor="t">
            <a:spAutoFit/>
          </a:bodyPr>
          <a:lstStyle/>
          <a:p>
            <a:pPr algn="l">
              <a:lnSpc>
                <a:spcPts val="2800"/>
              </a:lnSpc>
            </a:pPr>
            <a:r>
              <a:rPr lang="en-US" sz="2000" b="1" spc="370">
                <a:solidFill>
                  <a:srgbClr val="2B5046"/>
                </a:solidFill>
                <a:latin typeface="Public Sans Bold"/>
                <a:ea typeface="Public Sans Bold"/>
                <a:cs typeface="Public Sans Bold"/>
                <a:sym typeface="Public Sans Bold"/>
              </a:rPr>
              <a:t>REALISED BY:</a:t>
            </a:r>
          </a:p>
          <a:p>
            <a:pPr algn="l">
              <a:lnSpc>
                <a:spcPts val="2800"/>
              </a:lnSpc>
            </a:pPr>
            <a:r>
              <a:rPr lang="en-US" sz="2000" spc="370">
                <a:solidFill>
                  <a:srgbClr val="000000"/>
                </a:solidFill>
                <a:latin typeface="Public Sans"/>
                <a:ea typeface="Public Sans"/>
                <a:cs typeface="Public Sans"/>
                <a:sym typeface="Public Sans"/>
              </a:rPr>
              <a:t>LAOULIDI LAHKIM AHMED</a:t>
            </a:r>
          </a:p>
          <a:p>
            <a:pPr algn="l">
              <a:lnSpc>
                <a:spcPts val="2800"/>
              </a:lnSpc>
              <a:spcBef>
                <a:spcPct val="0"/>
              </a:spcBef>
            </a:pPr>
            <a:r>
              <a:rPr lang="en-US" sz="2000" spc="370">
                <a:solidFill>
                  <a:srgbClr val="000000"/>
                </a:solidFill>
                <a:latin typeface="Public Sans"/>
                <a:ea typeface="Public Sans"/>
                <a:cs typeface="Public Sans"/>
                <a:sym typeface="Public Sans"/>
              </a:rPr>
              <a:t>EL AMRANI YASSINE</a:t>
            </a:r>
          </a:p>
          <a:p>
            <a:pPr algn="l">
              <a:lnSpc>
                <a:spcPts val="2800"/>
              </a:lnSpc>
              <a:spcBef>
                <a:spcPct val="0"/>
              </a:spcBef>
            </a:pPr>
            <a:r>
              <a:rPr lang="en-US" sz="2000" spc="370">
                <a:solidFill>
                  <a:srgbClr val="000000"/>
                </a:solidFill>
                <a:latin typeface="Public Sans"/>
                <a:ea typeface="Public Sans"/>
                <a:cs typeface="Public Sans"/>
                <a:sym typeface="Public Sans"/>
              </a:rPr>
              <a:t>CHERRADI IBRAHIM</a:t>
            </a:r>
          </a:p>
        </p:txBody>
      </p:sp>
      <p:sp>
        <p:nvSpPr>
          <p:cNvPr id="9" name="TextBox 9"/>
          <p:cNvSpPr txBox="1"/>
          <p:nvPr/>
        </p:nvSpPr>
        <p:spPr>
          <a:xfrm>
            <a:off x="8119753" y="9667875"/>
            <a:ext cx="2048494" cy="307848"/>
          </a:xfrm>
          <a:prstGeom prst="rect">
            <a:avLst/>
          </a:prstGeom>
        </p:spPr>
        <p:txBody>
          <a:bodyPr lIns="0" tIns="0" rIns="0" bIns="0" rtlCol="0" anchor="t">
            <a:spAutoFit/>
          </a:bodyPr>
          <a:lstStyle/>
          <a:p>
            <a:pPr algn="l">
              <a:lnSpc>
                <a:spcPts val="2256"/>
              </a:lnSpc>
            </a:pPr>
            <a:r>
              <a:rPr lang="en-US" sz="2400" spc="-148">
                <a:solidFill>
                  <a:srgbClr val="303030"/>
                </a:solidFill>
                <a:latin typeface="Playfair Display"/>
                <a:ea typeface="Playfair Display"/>
                <a:cs typeface="Playfair Display"/>
                <a:sym typeface="Playfair Display"/>
              </a:rPr>
              <a:t> June 2025</a:t>
            </a:r>
          </a:p>
        </p:txBody>
      </p:sp>
      <p:sp>
        <p:nvSpPr>
          <p:cNvPr id="10" name="TextBox 10"/>
          <p:cNvSpPr txBox="1"/>
          <p:nvPr/>
        </p:nvSpPr>
        <p:spPr>
          <a:xfrm>
            <a:off x="287568" y="9226550"/>
            <a:ext cx="4685576" cy="711200"/>
          </a:xfrm>
          <a:prstGeom prst="rect">
            <a:avLst/>
          </a:prstGeom>
        </p:spPr>
        <p:txBody>
          <a:bodyPr lIns="0" tIns="0" rIns="0" bIns="0" rtlCol="0" anchor="t">
            <a:spAutoFit/>
          </a:bodyPr>
          <a:lstStyle/>
          <a:p>
            <a:pPr algn="l">
              <a:lnSpc>
                <a:spcPts val="2800"/>
              </a:lnSpc>
            </a:pPr>
            <a:r>
              <a:rPr lang="en-US" sz="2000" b="1" spc="370">
                <a:solidFill>
                  <a:srgbClr val="2B5046"/>
                </a:solidFill>
                <a:latin typeface="Public Sans Bold"/>
                <a:ea typeface="Public Sans Bold"/>
                <a:cs typeface="Public Sans Bold"/>
                <a:sym typeface="Public Sans Bold"/>
              </a:rPr>
              <a:t>SUPERVISED BY:</a:t>
            </a:r>
          </a:p>
          <a:p>
            <a:pPr algn="l">
              <a:lnSpc>
                <a:spcPts val="2800"/>
              </a:lnSpc>
              <a:spcBef>
                <a:spcPct val="0"/>
              </a:spcBef>
            </a:pPr>
            <a:r>
              <a:rPr lang="en-US" sz="2000" spc="370">
                <a:solidFill>
                  <a:srgbClr val="000000"/>
                </a:solidFill>
                <a:latin typeface="Public Sans"/>
                <a:ea typeface="Public Sans"/>
                <a:cs typeface="Public Sans"/>
                <a:sym typeface="Public Sans"/>
              </a:rPr>
              <a:t>MR. ZINEDDINE MHAMED</a:t>
            </a:r>
          </a:p>
        </p:txBody>
      </p:sp>
      <p:sp>
        <p:nvSpPr>
          <p:cNvPr id="11" name="TextBox 11"/>
          <p:cNvSpPr txBox="1"/>
          <p:nvPr/>
        </p:nvSpPr>
        <p:spPr>
          <a:xfrm>
            <a:off x="2971260" y="4093851"/>
            <a:ext cx="12345481" cy="879474"/>
          </a:xfrm>
          <a:prstGeom prst="rect">
            <a:avLst/>
          </a:prstGeom>
        </p:spPr>
        <p:txBody>
          <a:bodyPr lIns="0" tIns="0" rIns="0" bIns="0" rtlCol="0" anchor="t">
            <a:spAutoFit/>
          </a:bodyPr>
          <a:lstStyle/>
          <a:p>
            <a:pPr algn="ctr">
              <a:lnSpc>
                <a:spcPts val="3500"/>
              </a:lnSpc>
              <a:spcBef>
                <a:spcPct val="0"/>
              </a:spcBef>
            </a:pPr>
            <a:r>
              <a:rPr lang="en-US" sz="2500" i="1" spc="-62">
                <a:solidFill>
                  <a:srgbClr val="000000"/>
                </a:solidFill>
                <a:latin typeface="Public Sans Italics"/>
                <a:ea typeface="Public Sans Italics"/>
                <a:cs typeface="Public Sans Italics"/>
                <a:sym typeface="Public Sans Italics"/>
              </a:rPr>
              <a:t>A Practical Approach to Automated Threat Detection, Risk Evaluation &amp; Compliance for Modern IT Environments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grpSp>
        <p:nvGrpSpPr>
          <p:cNvPr id="2" name="Group 2"/>
          <p:cNvGrpSpPr/>
          <p:nvPr/>
        </p:nvGrpSpPr>
        <p:grpSpPr>
          <a:xfrm>
            <a:off x="9372600" y="0"/>
            <a:ext cx="8915400" cy="10287000"/>
            <a:chOff x="0" y="0"/>
            <a:chExt cx="2348089" cy="2709333"/>
          </a:xfrm>
        </p:grpSpPr>
        <p:sp>
          <p:nvSpPr>
            <p:cNvPr id="3" name="Freeform 3"/>
            <p:cNvSpPr/>
            <p:nvPr/>
          </p:nvSpPr>
          <p:spPr>
            <a:xfrm>
              <a:off x="0" y="0"/>
              <a:ext cx="2348089" cy="2709333"/>
            </a:xfrm>
            <a:custGeom>
              <a:avLst/>
              <a:gdLst/>
              <a:ahLst/>
              <a:cxnLst/>
              <a:rect l="l" t="t" r="r" b="b"/>
              <a:pathLst>
                <a:path w="2348089" h="2709333">
                  <a:moveTo>
                    <a:pt x="0" y="0"/>
                  </a:moveTo>
                  <a:lnTo>
                    <a:pt x="2348089" y="0"/>
                  </a:lnTo>
                  <a:lnTo>
                    <a:pt x="2348089" y="2709333"/>
                  </a:lnTo>
                  <a:lnTo>
                    <a:pt x="0" y="2709333"/>
                  </a:lnTo>
                  <a:close/>
                </a:path>
              </a:pathLst>
            </a:custGeom>
            <a:solidFill>
              <a:srgbClr val="C2D4BB"/>
            </a:solidFill>
          </p:spPr>
        </p:sp>
        <p:sp>
          <p:nvSpPr>
            <p:cNvPr id="4" name="TextBox 4"/>
            <p:cNvSpPr txBox="1"/>
            <p:nvPr/>
          </p:nvSpPr>
          <p:spPr>
            <a:xfrm>
              <a:off x="0" y="-57150"/>
              <a:ext cx="2348089" cy="2766483"/>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28700" y="2291713"/>
            <a:ext cx="6961705" cy="816935"/>
          </a:xfrm>
          <a:custGeom>
            <a:avLst/>
            <a:gdLst/>
            <a:ahLst/>
            <a:cxnLst/>
            <a:rect l="l" t="t" r="r" b="b"/>
            <a:pathLst>
              <a:path w="6961705" h="816935">
                <a:moveTo>
                  <a:pt x="0" y="0"/>
                </a:moveTo>
                <a:lnTo>
                  <a:pt x="6961705" y="0"/>
                </a:lnTo>
                <a:lnTo>
                  <a:pt x="6961705" y="816935"/>
                </a:lnTo>
                <a:lnTo>
                  <a:pt x="0" y="816935"/>
                </a:lnTo>
                <a:lnTo>
                  <a:pt x="0" y="0"/>
                </a:lnTo>
                <a:close/>
              </a:path>
            </a:pathLst>
          </a:custGeom>
          <a:blipFill>
            <a:blip r:embed="rId3"/>
            <a:stretch>
              <a:fillRect/>
            </a:stretch>
          </a:blipFill>
        </p:spPr>
      </p:sp>
      <p:sp>
        <p:nvSpPr>
          <p:cNvPr id="6" name="Freeform 6"/>
          <p:cNvSpPr/>
          <p:nvPr/>
        </p:nvSpPr>
        <p:spPr>
          <a:xfrm>
            <a:off x="1758123" y="3441707"/>
            <a:ext cx="5502859" cy="6751974"/>
          </a:xfrm>
          <a:custGeom>
            <a:avLst/>
            <a:gdLst/>
            <a:ahLst/>
            <a:cxnLst/>
            <a:rect l="l" t="t" r="r" b="b"/>
            <a:pathLst>
              <a:path w="5502859" h="6751974">
                <a:moveTo>
                  <a:pt x="0" y="0"/>
                </a:moveTo>
                <a:lnTo>
                  <a:pt x="5502859" y="0"/>
                </a:lnTo>
                <a:lnTo>
                  <a:pt x="5502859" y="6751974"/>
                </a:lnTo>
                <a:lnTo>
                  <a:pt x="0" y="6751974"/>
                </a:lnTo>
                <a:lnTo>
                  <a:pt x="0" y="0"/>
                </a:lnTo>
                <a:close/>
              </a:path>
            </a:pathLst>
          </a:custGeom>
          <a:blipFill>
            <a:blip r:embed="rId4"/>
            <a:stretch>
              <a:fillRect/>
            </a:stretch>
          </a:blipFill>
        </p:spPr>
      </p:sp>
      <p:sp>
        <p:nvSpPr>
          <p:cNvPr id="7" name="Freeform 7"/>
          <p:cNvSpPr/>
          <p:nvPr/>
        </p:nvSpPr>
        <p:spPr>
          <a:xfrm>
            <a:off x="10409201" y="2291713"/>
            <a:ext cx="6505986" cy="855072"/>
          </a:xfrm>
          <a:custGeom>
            <a:avLst/>
            <a:gdLst/>
            <a:ahLst/>
            <a:cxnLst/>
            <a:rect l="l" t="t" r="r" b="b"/>
            <a:pathLst>
              <a:path w="6505986" h="855072">
                <a:moveTo>
                  <a:pt x="0" y="0"/>
                </a:moveTo>
                <a:lnTo>
                  <a:pt x="6505986" y="0"/>
                </a:lnTo>
                <a:lnTo>
                  <a:pt x="6505986" y="855072"/>
                </a:lnTo>
                <a:lnTo>
                  <a:pt x="0" y="855072"/>
                </a:lnTo>
                <a:lnTo>
                  <a:pt x="0" y="0"/>
                </a:lnTo>
                <a:close/>
              </a:path>
            </a:pathLst>
          </a:custGeom>
          <a:blipFill>
            <a:blip r:embed="rId5"/>
            <a:stretch>
              <a:fillRect/>
            </a:stretch>
          </a:blipFill>
        </p:spPr>
      </p:sp>
      <p:sp>
        <p:nvSpPr>
          <p:cNvPr id="8" name="Freeform 8"/>
          <p:cNvSpPr/>
          <p:nvPr/>
        </p:nvSpPr>
        <p:spPr>
          <a:xfrm>
            <a:off x="10409201" y="3096845"/>
            <a:ext cx="6505986" cy="1808523"/>
          </a:xfrm>
          <a:custGeom>
            <a:avLst/>
            <a:gdLst/>
            <a:ahLst/>
            <a:cxnLst/>
            <a:rect l="l" t="t" r="r" b="b"/>
            <a:pathLst>
              <a:path w="6505986" h="1808523">
                <a:moveTo>
                  <a:pt x="0" y="0"/>
                </a:moveTo>
                <a:lnTo>
                  <a:pt x="6505986" y="0"/>
                </a:lnTo>
                <a:lnTo>
                  <a:pt x="6505986" y="1808523"/>
                </a:lnTo>
                <a:lnTo>
                  <a:pt x="0" y="1808523"/>
                </a:lnTo>
                <a:lnTo>
                  <a:pt x="0" y="0"/>
                </a:lnTo>
                <a:close/>
              </a:path>
            </a:pathLst>
          </a:custGeom>
          <a:blipFill>
            <a:blip r:embed="rId6"/>
            <a:stretch>
              <a:fillRect/>
            </a:stretch>
          </a:blipFill>
        </p:spPr>
      </p:sp>
      <p:sp>
        <p:nvSpPr>
          <p:cNvPr id="9" name="Freeform 9"/>
          <p:cNvSpPr/>
          <p:nvPr/>
        </p:nvSpPr>
        <p:spPr>
          <a:xfrm>
            <a:off x="9652132" y="5029193"/>
            <a:ext cx="8356336" cy="2057748"/>
          </a:xfrm>
          <a:custGeom>
            <a:avLst/>
            <a:gdLst/>
            <a:ahLst/>
            <a:cxnLst/>
            <a:rect l="l" t="t" r="r" b="b"/>
            <a:pathLst>
              <a:path w="8356336" h="2057748">
                <a:moveTo>
                  <a:pt x="0" y="0"/>
                </a:moveTo>
                <a:lnTo>
                  <a:pt x="8356336" y="0"/>
                </a:lnTo>
                <a:lnTo>
                  <a:pt x="8356336" y="2057748"/>
                </a:lnTo>
                <a:lnTo>
                  <a:pt x="0" y="2057748"/>
                </a:lnTo>
                <a:lnTo>
                  <a:pt x="0" y="0"/>
                </a:lnTo>
                <a:close/>
              </a:path>
            </a:pathLst>
          </a:custGeom>
          <a:blipFill>
            <a:blip r:embed="rId7"/>
            <a:stretch>
              <a:fillRect/>
            </a:stretch>
          </a:blipFill>
        </p:spPr>
      </p:sp>
      <p:sp>
        <p:nvSpPr>
          <p:cNvPr id="10" name="Freeform 10"/>
          <p:cNvSpPr/>
          <p:nvPr/>
        </p:nvSpPr>
        <p:spPr>
          <a:xfrm>
            <a:off x="9652132" y="7210766"/>
            <a:ext cx="8356336" cy="2071920"/>
          </a:xfrm>
          <a:custGeom>
            <a:avLst/>
            <a:gdLst/>
            <a:ahLst/>
            <a:cxnLst/>
            <a:rect l="l" t="t" r="r" b="b"/>
            <a:pathLst>
              <a:path w="8356336" h="2071920">
                <a:moveTo>
                  <a:pt x="0" y="0"/>
                </a:moveTo>
                <a:lnTo>
                  <a:pt x="8356336" y="0"/>
                </a:lnTo>
                <a:lnTo>
                  <a:pt x="8356336" y="2071920"/>
                </a:lnTo>
                <a:lnTo>
                  <a:pt x="0" y="2071920"/>
                </a:lnTo>
                <a:lnTo>
                  <a:pt x="0" y="0"/>
                </a:lnTo>
                <a:close/>
              </a:path>
            </a:pathLst>
          </a:custGeom>
          <a:blipFill>
            <a:blip r:embed="rId8"/>
            <a:stretch>
              <a:fillRect b="-1332"/>
            </a:stretch>
          </a:blipFill>
        </p:spPr>
      </p:sp>
      <p:sp>
        <p:nvSpPr>
          <p:cNvPr id="11" name="Freeform 11"/>
          <p:cNvSpPr/>
          <p:nvPr/>
        </p:nvSpPr>
        <p:spPr>
          <a:xfrm>
            <a:off x="2697142" y="325341"/>
            <a:ext cx="3624821" cy="1812411"/>
          </a:xfrm>
          <a:custGeom>
            <a:avLst/>
            <a:gdLst/>
            <a:ahLst/>
            <a:cxnLst/>
            <a:rect l="l" t="t" r="r" b="b"/>
            <a:pathLst>
              <a:path w="3624821" h="1812411">
                <a:moveTo>
                  <a:pt x="0" y="0"/>
                </a:moveTo>
                <a:lnTo>
                  <a:pt x="3624821" y="0"/>
                </a:lnTo>
                <a:lnTo>
                  <a:pt x="3624821" y="1812410"/>
                </a:lnTo>
                <a:lnTo>
                  <a:pt x="0" y="1812410"/>
                </a:lnTo>
                <a:lnTo>
                  <a:pt x="0" y="0"/>
                </a:lnTo>
                <a:close/>
              </a:path>
            </a:pathLst>
          </a:custGeom>
          <a:blipFill>
            <a:blip r:embed="rId9"/>
            <a:stretch>
              <a:fillRect/>
            </a:stretch>
          </a:blipFill>
        </p:spPr>
      </p:sp>
      <p:sp>
        <p:nvSpPr>
          <p:cNvPr id="12" name="Freeform 12"/>
          <p:cNvSpPr/>
          <p:nvPr/>
        </p:nvSpPr>
        <p:spPr>
          <a:xfrm>
            <a:off x="12188371" y="1028700"/>
            <a:ext cx="2947645" cy="1109051"/>
          </a:xfrm>
          <a:custGeom>
            <a:avLst/>
            <a:gdLst/>
            <a:ahLst/>
            <a:cxnLst/>
            <a:rect l="l" t="t" r="r" b="b"/>
            <a:pathLst>
              <a:path w="2947645" h="1109051">
                <a:moveTo>
                  <a:pt x="0" y="0"/>
                </a:moveTo>
                <a:lnTo>
                  <a:pt x="2947645" y="0"/>
                </a:lnTo>
                <a:lnTo>
                  <a:pt x="2947645" y="1109051"/>
                </a:lnTo>
                <a:lnTo>
                  <a:pt x="0" y="1109051"/>
                </a:lnTo>
                <a:lnTo>
                  <a:pt x="0" y="0"/>
                </a:lnTo>
                <a:close/>
              </a:path>
            </a:pathLst>
          </a:custGeom>
          <a:blipFill>
            <a:blip r:embed="rId10"/>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514350" y="2202034"/>
            <a:ext cx="9330915" cy="6088422"/>
          </a:xfrm>
          <a:custGeom>
            <a:avLst/>
            <a:gdLst/>
            <a:ahLst/>
            <a:cxnLst/>
            <a:rect l="l" t="t" r="r" b="b"/>
            <a:pathLst>
              <a:path w="9330915" h="6088422">
                <a:moveTo>
                  <a:pt x="0" y="0"/>
                </a:moveTo>
                <a:lnTo>
                  <a:pt x="9330915" y="0"/>
                </a:lnTo>
                <a:lnTo>
                  <a:pt x="9330915" y="6088422"/>
                </a:lnTo>
                <a:lnTo>
                  <a:pt x="0" y="6088422"/>
                </a:lnTo>
                <a:lnTo>
                  <a:pt x="0" y="0"/>
                </a:lnTo>
                <a:close/>
              </a:path>
            </a:pathLst>
          </a:custGeom>
          <a:blipFill>
            <a:blip r:embed="rId3"/>
            <a:stretch>
              <a:fillRect/>
            </a:stretch>
          </a:blipFill>
        </p:spPr>
      </p:sp>
      <p:sp>
        <p:nvSpPr>
          <p:cNvPr id="3" name="Freeform 3"/>
          <p:cNvSpPr/>
          <p:nvPr/>
        </p:nvSpPr>
        <p:spPr>
          <a:xfrm>
            <a:off x="7872381" y="5246245"/>
            <a:ext cx="9901269" cy="4802115"/>
          </a:xfrm>
          <a:custGeom>
            <a:avLst/>
            <a:gdLst/>
            <a:ahLst/>
            <a:cxnLst/>
            <a:rect l="l" t="t" r="r" b="b"/>
            <a:pathLst>
              <a:path w="9901269" h="4802115">
                <a:moveTo>
                  <a:pt x="0" y="0"/>
                </a:moveTo>
                <a:lnTo>
                  <a:pt x="9901269" y="0"/>
                </a:lnTo>
                <a:lnTo>
                  <a:pt x="9901269" y="4802115"/>
                </a:lnTo>
                <a:lnTo>
                  <a:pt x="0" y="4802115"/>
                </a:lnTo>
                <a:lnTo>
                  <a:pt x="0" y="0"/>
                </a:lnTo>
                <a:close/>
              </a:path>
            </a:pathLst>
          </a:custGeom>
          <a:blipFill>
            <a:blip r:embed="rId4"/>
            <a:stretch>
              <a:fillRect/>
            </a:stretch>
          </a:blipFill>
        </p:spPr>
      </p:sp>
      <p:sp>
        <p:nvSpPr>
          <p:cNvPr id="4" name="TextBox 4"/>
          <p:cNvSpPr txBox="1"/>
          <p:nvPr/>
        </p:nvSpPr>
        <p:spPr>
          <a:xfrm>
            <a:off x="5998184" y="774700"/>
            <a:ext cx="6322310"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LOGS VISUALISATION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2586971" y="2619308"/>
            <a:ext cx="13114058" cy="6638992"/>
          </a:xfrm>
          <a:custGeom>
            <a:avLst/>
            <a:gdLst/>
            <a:ahLst/>
            <a:cxnLst/>
            <a:rect l="l" t="t" r="r" b="b"/>
            <a:pathLst>
              <a:path w="13114058" h="6638992">
                <a:moveTo>
                  <a:pt x="0" y="0"/>
                </a:moveTo>
                <a:lnTo>
                  <a:pt x="13114058" y="0"/>
                </a:lnTo>
                <a:lnTo>
                  <a:pt x="13114058" y="6638992"/>
                </a:lnTo>
                <a:lnTo>
                  <a:pt x="0" y="6638992"/>
                </a:lnTo>
                <a:lnTo>
                  <a:pt x="0" y="0"/>
                </a:lnTo>
                <a:close/>
              </a:path>
            </a:pathLst>
          </a:custGeom>
          <a:blipFill>
            <a:blip r:embed="rId3"/>
            <a:stretch>
              <a:fillRect/>
            </a:stretch>
          </a:blipFill>
        </p:spPr>
      </p:sp>
      <p:sp>
        <p:nvSpPr>
          <p:cNvPr id="3" name="TextBox 3"/>
          <p:cNvSpPr txBox="1"/>
          <p:nvPr/>
        </p:nvSpPr>
        <p:spPr>
          <a:xfrm>
            <a:off x="6174896" y="1513205"/>
            <a:ext cx="5938208"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OPENVAS INTERFACE</a:t>
            </a:r>
          </a:p>
        </p:txBody>
      </p:sp>
      <p:sp>
        <p:nvSpPr>
          <p:cNvPr id="4" name="Freeform 4"/>
          <p:cNvSpPr/>
          <p:nvPr/>
        </p:nvSpPr>
        <p:spPr>
          <a:xfrm>
            <a:off x="12113104" y="-1610401"/>
            <a:ext cx="3170177" cy="2999780"/>
          </a:xfrm>
          <a:custGeom>
            <a:avLst/>
            <a:gdLst/>
            <a:ahLst/>
            <a:cxnLst/>
            <a:rect l="l" t="t" r="r" b="b"/>
            <a:pathLst>
              <a:path w="3170177" h="2999780">
                <a:moveTo>
                  <a:pt x="0" y="0"/>
                </a:moveTo>
                <a:lnTo>
                  <a:pt x="3170177" y="0"/>
                </a:lnTo>
                <a:lnTo>
                  <a:pt x="3170177" y="2999781"/>
                </a:lnTo>
                <a:lnTo>
                  <a:pt x="0" y="2999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812564">
            <a:off x="-1277333" y="8376795"/>
            <a:ext cx="3334298" cy="1763010"/>
          </a:xfrm>
          <a:custGeom>
            <a:avLst/>
            <a:gdLst/>
            <a:ahLst/>
            <a:cxnLst/>
            <a:rect l="l" t="t" r="r" b="b"/>
            <a:pathLst>
              <a:path w="3334298" h="1763010">
                <a:moveTo>
                  <a:pt x="0" y="0"/>
                </a:moveTo>
                <a:lnTo>
                  <a:pt x="3334298" y="0"/>
                </a:lnTo>
                <a:lnTo>
                  <a:pt x="3334298" y="1763010"/>
                </a:lnTo>
                <a:lnTo>
                  <a:pt x="0" y="176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028700" y="2332609"/>
            <a:ext cx="13171638" cy="2189785"/>
          </a:xfrm>
          <a:custGeom>
            <a:avLst/>
            <a:gdLst/>
            <a:ahLst/>
            <a:cxnLst/>
            <a:rect l="l" t="t" r="r" b="b"/>
            <a:pathLst>
              <a:path w="13171638" h="2189785">
                <a:moveTo>
                  <a:pt x="0" y="0"/>
                </a:moveTo>
                <a:lnTo>
                  <a:pt x="13171638" y="0"/>
                </a:lnTo>
                <a:lnTo>
                  <a:pt x="13171638" y="2189784"/>
                </a:lnTo>
                <a:lnTo>
                  <a:pt x="0" y="2189784"/>
                </a:lnTo>
                <a:lnTo>
                  <a:pt x="0" y="0"/>
                </a:lnTo>
                <a:close/>
              </a:path>
            </a:pathLst>
          </a:custGeom>
          <a:blipFill>
            <a:blip r:embed="rId3"/>
            <a:stretch>
              <a:fillRect/>
            </a:stretch>
          </a:blipFill>
        </p:spPr>
      </p:sp>
      <p:sp>
        <p:nvSpPr>
          <p:cNvPr id="3" name="Freeform 3"/>
          <p:cNvSpPr/>
          <p:nvPr/>
        </p:nvSpPr>
        <p:spPr>
          <a:xfrm>
            <a:off x="5182804" y="5562279"/>
            <a:ext cx="12076496" cy="2853072"/>
          </a:xfrm>
          <a:custGeom>
            <a:avLst/>
            <a:gdLst/>
            <a:ahLst/>
            <a:cxnLst/>
            <a:rect l="l" t="t" r="r" b="b"/>
            <a:pathLst>
              <a:path w="12076496" h="2853072">
                <a:moveTo>
                  <a:pt x="0" y="0"/>
                </a:moveTo>
                <a:lnTo>
                  <a:pt x="12076496" y="0"/>
                </a:lnTo>
                <a:lnTo>
                  <a:pt x="12076496" y="2853072"/>
                </a:lnTo>
                <a:lnTo>
                  <a:pt x="0" y="2853072"/>
                </a:lnTo>
                <a:lnTo>
                  <a:pt x="0" y="0"/>
                </a:lnTo>
                <a:close/>
              </a:path>
            </a:pathLst>
          </a:custGeom>
          <a:blipFill>
            <a:blip r:embed="rId4"/>
            <a:stretch>
              <a:fillRect/>
            </a:stretch>
          </a:blipFill>
        </p:spPr>
      </p:sp>
      <p:sp>
        <p:nvSpPr>
          <p:cNvPr id="4" name="TextBox 4"/>
          <p:cNvSpPr txBox="1"/>
          <p:nvPr/>
        </p:nvSpPr>
        <p:spPr>
          <a:xfrm>
            <a:off x="5743248" y="1189355"/>
            <a:ext cx="6801503"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ML FILES</a:t>
            </a:r>
          </a:p>
        </p:txBody>
      </p:sp>
      <p:sp>
        <p:nvSpPr>
          <p:cNvPr id="5" name="TextBox 5"/>
          <p:cNvSpPr txBox="1"/>
          <p:nvPr/>
        </p:nvSpPr>
        <p:spPr>
          <a:xfrm>
            <a:off x="5362032" y="4632004"/>
            <a:ext cx="4354527" cy="615950"/>
          </a:xfrm>
          <a:prstGeom prst="rect">
            <a:avLst/>
          </a:prstGeom>
        </p:spPr>
        <p:txBody>
          <a:bodyPr lIns="0" tIns="0" rIns="0" bIns="0" rtlCol="0" anchor="t">
            <a:spAutoFit/>
          </a:bodyPr>
          <a:lstStyle/>
          <a:p>
            <a:pPr algn="ctr">
              <a:lnSpc>
                <a:spcPts val="4900"/>
              </a:lnSpc>
            </a:pPr>
            <a:r>
              <a:rPr lang="en-US" sz="3500" b="1" spc="-87">
                <a:solidFill>
                  <a:srgbClr val="303030"/>
                </a:solidFill>
                <a:latin typeface="Public Sans Bold"/>
                <a:ea typeface="Public Sans Bold"/>
                <a:cs typeface="Public Sans Bold"/>
                <a:sym typeface="Public Sans Bold"/>
              </a:rPr>
              <a:t>Message Queue</a:t>
            </a:r>
          </a:p>
        </p:txBody>
      </p:sp>
      <p:sp>
        <p:nvSpPr>
          <p:cNvPr id="6" name="TextBox 6"/>
          <p:cNvSpPr txBox="1"/>
          <p:nvPr/>
        </p:nvSpPr>
        <p:spPr>
          <a:xfrm>
            <a:off x="9043789" y="8642350"/>
            <a:ext cx="4354527" cy="615950"/>
          </a:xfrm>
          <a:prstGeom prst="rect">
            <a:avLst/>
          </a:prstGeom>
        </p:spPr>
        <p:txBody>
          <a:bodyPr lIns="0" tIns="0" rIns="0" bIns="0" rtlCol="0" anchor="t">
            <a:spAutoFit/>
          </a:bodyPr>
          <a:lstStyle/>
          <a:p>
            <a:pPr algn="ctr">
              <a:lnSpc>
                <a:spcPts val="4900"/>
              </a:lnSpc>
            </a:pPr>
            <a:r>
              <a:rPr lang="en-US" sz="3500" b="1" spc="-87">
                <a:solidFill>
                  <a:srgbClr val="303030"/>
                </a:solidFill>
                <a:latin typeface="Public Sans Bold"/>
                <a:ea typeface="Public Sans Bold"/>
                <a:cs typeface="Public Sans Bold"/>
                <a:sym typeface="Public Sans Bold"/>
              </a:rPr>
              <a:t>Anomaly Detection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028700" y="1784350"/>
            <a:ext cx="7670876" cy="4775120"/>
          </a:xfrm>
          <a:custGeom>
            <a:avLst/>
            <a:gdLst/>
            <a:ahLst/>
            <a:cxnLst/>
            <a:rect l="l" t="t" r="r" b="b"/>
            <a:pathLst>
              <a:path w="7670876" h="4775120">
                <a:moveTo>
                  <a:pt x="0" y="0"/>
                </a:moveTo>
                <a:lnTo>
                  <a:pt x="7670876" y="0"/>
                </a:lnTo>
                <a:lnTo>
                  <a:pt x="7670876" y="4775120"/>
                </a:lnTo>
                <a:lnTo>
                  <a:pt x="0" y="4775120"/>
                </a:lnTo>
                <a:lnTo>
                  <a:pt x="0" y="0"/>
                </a:lnTo>
                <a:close/>
              </a:path>
            </a:pathLst>
          </a:custGeom>
          <a:blipFill>
            <a:blip r:embed="rId3"/>
            <a:stretch>
              <a:fillRect/>
            </a:stretch>
          </a:blipFill>
        </p:spPr>
      </p:sp>
      <p:sp>
        <p:nvSpPr>
          <p:cNvPr id="3" name="Freeform 3"/>
          <p:cNvSpPr/>
          <p:nvPr/>
        </p:nvSpPr>
        <p:spPr>
          <a:xfrm>
            <a:off x="8575447" y="5899150"/>
            <a:ext cx="8683853" cy="3549525"/>
          </a:xfrm>
          <a:custGeom>
            <a:avLst/>
            <a:gdLst/>
            <a:ahLst/>
            <a:cxnLst/>
            <a:rect l="l" t="t" r="r" b="b"/>
            <a:pathLst>
              <a:path w="8683853" h="3549525">
                <a:moveTo>
                  <a:pt x="0" y="0"/>
                </a:moveTo>
                <a:lnTo>
                  <a:pt x="8683853" y="0"/>
                </a:lnTo>
                <a:lnTo>
                  <a:pt x="8683853" y="3549525"/>
                </a:lnTo>
                <a:lnTo>
                  <a:pt x="0" y="3549525"/>
                </a:lnTo>
                <a:lnTo>
                  <a:pt x="0" y="0"/>
                </a:lnTo>
                <a:close/>
              </a:path>
            </a:pathLst>
          </a:custGeom>
          <a:blipFill>
            <a:blip r:embed="rId4"/>
            <a:stretch>
              <a:fillRect/>
            </a:stretch>
          </a:blipFill>
        </p:spPr>
      </p:sp>
      <p:sp>
        <p:nvSpPr>
          <p:cNvPr id="4" name="TextBox 4"/>
          <p:cNvSpPr txBox="1"/>
          <p:nvPr/>
        </p:nvSpPr>
        <p:spPr>
          <a:xfrm>
            <a:off x="5743248" y="1152525"/>
            <a:ext cx="6801503"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ML FILES</a:t>
            </a:r>
          </a:p>
        </p:txBody>
      </p:sp>
      <p:sp>
        <p:nvSpPr>
          <p:cNvPr id="5" name="TextBox 5"/>
          <p:cNvSpPr txBox="1"/>
          <p:nvPr/>
        </p:nvSpPr>
        <p:spPr>
          <a:xfrm>
            <a:off x="3183584" y="6634728"/>
            <a:ext cx="3361108" cy="615950"/>
          </a:xfrm>
          <a:prstGeom prst="rect">
            <a:avLst/>
          </a:prstGeom>
        </p:spPr>
        <p:txBody>
          <a:bodyPr lIns="0" tIns="0" rIns="0" bIns="0" rtlCol="0" anchor="t">
            <a:spAutoFit/>
          </a:bodyPr>
          <a:lstStyle/>
          <a:p>
            <a:pPr algn="ctr">
              <a:lnSpc>
                <a:spcPts val="4900"/>
              </a:lnSpc>
            </a:pPr>
            <a:r>
              <a:rPr lang="en-US" sz="3500" b="1" spc="-87">
                <a:solidFill>
                  <a:srgbClr val="303030"/>
                </a:solidFill>
                <a:latin typeface="Public Sans Bold"/>
                <a:ea typeface="Public Sans Bold"/>
                <a:cs typeface="Public Sans Bold"/>
                <a:sym typeface="Public Sans Bold"/>
              </a:rPr>
              <a:t>Server Service</a:t>
            </a:r>
          </a:p>
        </p:txBody>
      </p:sp>
      <p:sp>
        <p:nvSpPr>
          <p:cNvPr id="6" name="TextBox 6"/>
          <p:cNvSpPr txBox="1"/>
          <p:nvPr/>
        </p:nvSpPr>
        <p:spPr>
          <a:xfrm>
            <a:off x="11595880" y="9461614"/>
            <a:ext cx="2962635" cy="615950"/>
          </a:xfrm>
          <a:prstGeom prst="rect">
            <a:avLst/>
          </a:prstGeom>
        </p:spPr>
        <p:txBody>
          <a:bodyPr lIns="0" tIns="0" rIns="0" bIns="0" rtlCol="0" anchor="t">
            <a:spAutoFit/>
          </a:bodyPr>
          <a:lstStyle/>
          <a:p>
            <a:pPr algn="ctr">
              <a:lnSpc>
                <a:spcPts val="4900"/>
              </a:lnSpc>
            </a:pPr>
            <a:r>
              <a:rPr lang="en-US" sz="3500" b="1" spc="-87">
                <a:solidFill>
                  <a:srgbClr val="303030"/>
                </a:solidFill>
                <a:latin typeface="Public Sans Bold"/>
                <a:ea typeface="Public Sans Bold"/>
                <a:cs typeface="Public Sans Bold"/>
                <a:sym typeface="Public Sans Bold"/>
              </a:rPr>
              <a:t>Log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028700" y="2175243"/>
            <a:ext cx="8374516" cy="5129391"/>
          </a:xfrm>
          <a:custGeom>
            <a:avLst/>
            <a:gdLst/>
            <a:ahLst/>
            <a:cxnLst/>
            <a:rect l="l" t="t" r="r" b="b"/>
            <a:pathLst>
              <a:path w="8374516" h="5129391">
                <a:moveTo>
                  <a:pt x="0" y="0"/>
                </a:moveTo>
                <a:lnTo>
                  <a:pt x="8374516" y="0"/>
                </a:lnTo>
                <a:lnTo>
                  <a:pt x="8374516" y="5129391"/>
                </a:lnTo>
                <a:lnTo>
                  <a:pt x="0" y="5129391"/>
                </a:lnTo>
                <a:lnTo>
                  <a:pt x="0" y="0"/>
                </a:lnTo>
                <a:close/>
              </a:path>
            </a:pathLst>
          </a:custGeom>
          <a:blipFill>
            <a:blip r:embed="rId3"/>
            <a:stretch>
              <a:fillRect/>
            </a:stretch>
          </a:blipFill>
        </p:spPr>
        <p:txBody>
          <a:bodyPr/>
          <a:lstStyle/>
          <a:p>
            <a:endParaRPr lang="en-US" dirty="0"/>
          </a:p>
        </p:txBody>
      </p:sp>
      <p:sp>
        <p:nvSpPr>
          <p:cNvPr id="3" name="Freeform 3"/>
          <p:cNvSpPr/>
          <p:nvPr/>
        </p:nvSpPr>
        <p:spPr>
          <a:xfrm>
            <a:off x="9633270" y="2175243"/>
            <a:ext cx="7626030" cy="6577451"/>
          </a:xfrm>
          <a:custGeom>
            <a:avLst/>
            <a:gdLst/>
            <a:ahLst/>
            <a:cxnLst/>
            <a:rect l="l" t="t" r="r" b="b"/>
            <a:pathLst>
              <a:path w="7626030" h="6577451">
                <a:moveTo>
                  <a:pt x="0" y="0"/>
                </a:moveTo>
                <a:lnTo>
                  <a:pt x="7626030" y="0"/>
                </a:lnTo>
                <a:lnTo>
                  <a:pt x="7626030" y="6577451"/>
                </a:lnTo>
                <a:lnTo>
                  <a:pt x="0" y="6577451"/>
                </a:lnTo>
                <a:lnTo>
                  <a:pt x="0" y="0"/>
                </a:lnTo>
                <a:close/>
              </a:path>
            </a:pathLst>
          </a:custGeom>
          <a:blipFill>
            <a:blip r:embed="rId4"/>
            <a:stretch>
              <a:fillRect/>
            </a:stretch>
          </a:blipFill>
        </p:spPr>
      </p:sp>
      <p:sp>
        <p:nvSpPr>
          <p:cNvPr id="4" name="TextBox 4"/>
          <p:cNvSpPr txBox="1"/>
          <p:nvPr/>
        </p:nvSpPr>
        <p:spPr>
          <a:xfrm>
            <a:off x="5743248" y="1162050"/>
            <a:ext cx="6801503" cy="695959"/>
          </a:xfrm>
          <a:prstGeom prst="rect">
            <a:avLst/>
          </a:prstGeom>
        </p:spPr>
        <p:txBody>
          <a:bodyPr lIns="0" tIns="0" rIns="0" bIns="0" rtlCol="0" anchor="t">
            <a:spAutoFit/>
          </a:bodyPr>
          <a:lstStyle/>
          <a:p>
            <a:pPr algn="ctr">
              <a:lnSpc>
                <a:spcPts val="5169"/>
              </a:lnSpc>
            </a:pPr>
            <a:r>
              <a:rPr lang="en-US" sz="5499" i="1" spc="-340">
                <a:solidFill>
                  <a:srgbClr val="303030"/>
                </a:solidFill>
                <a:latin typeface="Playfair Display Italics"/>
                <a:ea typeface="Playfair Display Italics"/>
                <a:cs typeface="Playfair Display Italics"/>
                <a:sym typeface="Playfair Display Italics"/>
              </a:rPr>
              <a:t>ML FILES</a:t>
            </a:r>
          </a:p>
        </p:txBody>
      </p:sp>
      <p:sp>
        <p:nvSpPr>
          <p:cNvPr id="5" name="TextBox 5"/>
          <p:cNvSpPr txBox="1"/>
          <p:nvPr/>
        </p:nvSpPr>
        <p:spPr>
          <a:xfrm>
            <a:off x="3254983" y="7382421"/>
            <a:ext cx="4306052" cy="615950"/>
          </a:xfrm>
          <a:prstGeom prst="rect">
            <a:avLst/>
          </a:prstGeom>
        </p:spPr>
        <p:txBody>
          <a:bodyPr lIns="0" tIns="0" rIns="0" bIns="0" rtlCol="0" anchor="t">
            <a:spAutoFit/>
          </a:bodyPr>
          <a:lstStyle/>
          <a:p>
            <a:pPr algn="ctr">
              <a:lnSpc>
                <a:spcPts val="4900"/>
              </a:lnSpc>
            </a:pPr>
            <a:r>
              <a:rPr lang="en-US" sz="3500" b="1" spc="-87">
                <a:solidFill>
                  <a:srgbClr val="303030"/>
                </a:solidFill>
                <a:latin typeface="Public Sans Bold"/>
                <a:ea typeface="Public Sans Bold"/>
                <a:cs typeface="Public Sans Bold"/>
                <a:sym typeface="Public Sans Bold"/>
              </a:rPr>
              <a:t>Threat Classification</a:t>
            </a:r>
          </a:p>
        </p:txBody>
      </p:sp>
      <p:sp>
        <p:nvSpPr>
          <p:cNvPr id="6" name="TextBox 6"/>
          <p:cNvSpPr txBox="1"/>
          <p:nvPr/>
        </p:nvSpPr>
        <p:spPr>
          <a:xfrm>
            <a:off x="11919798" y="8902060"/>
            <a:ext cx="3626148" cy="548291"/>
          </a:xfrm>
          <a:prstGeom prst="rect">
            <a:avLst/>
          </a:prstGeom>
        </p:spPr>
        <p:txBody>
          <a:bodyPr lIns="0" tIns="0" rIns="0" bIns="0" rtlCol="0" anchor="t">
            <a:spAutoFit/>
          </a:bodyPr>
          <a:lstStyle/>
          <a:p>
            <a:pPr algn="ctr">
              <a:lnSpc>
                <a:spcPts val="4450"/>
              </a:lnSpc>
            </a:pPr>
            <a:r>
              <a:rPr lang="en-US" sz="3179" b="1" spc="-79">
                <a:solidFill>
                  <a:srgbClr val="303030"/>
                </a:solidFill>
                <a:latin typeface="Public Sans Bold"/>
                <a:ea typeface="Public Sans Bold"/>
                <a:cs typeface="Public Sans Bold"/>
                <a:sym typeface="Public Sans Bold"/>
              </a:rPr>
              <a:t>Test Environment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284777" y="4511675"/>
            <a:ext cx="9718446"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RESULTS   ACHIEVED</a:t>
            </a:r>
          </a:p>
        </p:txBody>
      </p:sp>
      <p:sp>
        <p:nvSpPr>
          <p:cNvPr id="3" name="TextBox 3"/>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4" name="Freeform 4"/>
          <p:cNvSpPr/>
          <p:nvPr/>
        </p:nvSpPr>
        <p:spPr>
          <a:xfrm rot="10293615">
            <a:off x="17262913" y="3881542"/>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600526" y="-1516463"/>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1"/>
            <a:stretch>
              <a:fillRect/>
            </a:stretch>
          </a:blipFill>
        </p:spPr>
      </p:sp>
      <p:sp>
        <p:nvSpPr>
          <p:cNvPr id="9" name="Freeform 9"/>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2"/>
            <a:stretch>
              <a:fillRect l="-133056" t="-115492" r="-135634" b="-132664"/>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6476690" y="1503680"/>
            <a:ext cx="6063590"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BRUTE FORCE SSH  </a:t>
            </a:r>
          </a:p>
        </p:txBody>
      </p:sp>
      <p:sp>
        <p:nvSpPr>
          <p:cNvPr id="3" name="Freeform 3"/>
          <p:cNvSpPr/>
          <p:nvPr/>
        </p:nvSpPr>
        <p:spPr>
          <a:xfrm>
            <a:off x="-137690" y="2172334"/>
            <a:ext cx="812339" cy="515835"/>
          </a:xfrm>
          <a:custGeom>
            <a:avLst/>
            <a:gdLst/>
            <a:ahLst/>
            <a:cxnLst/>
            <a:rect l="l" t="t" r="r" b="b"/>
            <a:pathLst>
              <a:path w="812339" h="515835">
                <a:moveTo>
                  <a:pt x="0" y="0"/>
                </a:moveTo>
                <a:lnTo>
                  <a:pt x="812339" y="0"/>
                </a:lnTo>
                <a:lnTo>
                  <a:pt x="812339" y="515836"/>
                </a:lnTo>
                <a:lnTo>
                  <a:pt x="0" y="515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561135" y="8177103"/>
            <a:ext cx="661332" cy="649759"/>
          </a:xfrm>
          <a:custGeom>
            <a:avLst/>
            <a:gdLst/>
            <a:ahLst/>
            <a:cxnLst/>
            <a:rect l="l" t="t" r="r" b="b"/>
            <a:pathLst>
              <a:path w="661332" h="649759">
                <a:moveTo>
                  <a:pt x="0" y="0"/>
                </a:moveTo>
                <a:lnTo>
                  <a:pt x="661332" y="0"/>
                </a:lnTo>
                <a:lnTo>
                  <a:pt x="661332" y="649758"/>
                </a:lnTo>
                <a:lnTo>
                  <a:pt x="0" y="649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455080" y="1122822"/>
            <a:ext cx="832920" cy="440406"/>
          </a:xfrm>
          <a:custGeom>
            <a:avLst/>
            <a:gdLst/>
            <a:ahLst/>
            <a:cxnLst/>
            <a:rect l="l" t="t" r="r" b="b"/>
            <a:pathLst>
              <a:path w="832920" h="440406">
                <a:moveTo>
                  <a:pt x="0" y="0"/>
                </a:moveTo>
                <a:lnTo>
                  <a:pt x="832920" y="0"/>
                </a:lnTo>
                <a:lnTo>
                  <a:pt x="832920" y="440406"/>
                </a:lnTo>
                <a:lnTo>
                  <a:pt x="0" y="440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209615" y="2062384"/>
            <a:ext cx="661332" cy="625785"/>
          </a:xfrm>
          <a:custGeom>
            <a:avLst/>
            <a:gdLst/>
            <a:ahLst/>
            <a:cxnLst/>
            <a:rect l="l" t="t" r="r" b="b"/>
            <a:pathLst>
              <a:path w="661332" h="625785">
                <a:moveTo>
                  <a:pt x="0" y="0"/>
                </a:moveTo>
                <a:lnTo>
                  <a:pt x="661332" y="0"/>
                </a:lnTo>
                <a:lnTo>
                  <a:pt x="661332" y="625786"/>
                </a:lnTo>
                <a:lnTo>
                  <a:pt x="0" y="6257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864658" y="2992876"/>
            <a:ext cx="7394642" cy="6784584"/>
          </a:xfrm>
          <a:custGeom>
            <a:avLst/>
            <a:gdLst/>
            <a:ahLst/>
            <a:cxnLst/>
            <a:rect l="l" t="t" r="r" b="b"/>
            <a:pathLst>
              <a:path w="7394642" h="6784584">
                <a:moveTo>
                  <a:pt x="0" y="0"/>
                </a:moveTo>
                <a:lnTo>
                  <a:pt x="7394642" y="0"/>
                </a:lnTo>
                <a:lnTo>
                  <a:pt x="7394642" y="6784584"/>
                </a:lnTo>
                <a:lnTo>
                  <a:pt x="0" y="6784584"/>
                </a:lnTo>
                <a:lnTo>
                  <a:pt x="0" y="0"/>
                </a:lnTo>
                <a:close/>
              </a:path>
            </a:pathLst>
          </a:custGeom>
          <a:blipFill>
            <a:blip r:embed="rId11"/>
            <a:stretch>
              <a:fillRect/>
            </a:stretch>
          </a:blipFill>
        </p:spPr>
      </p:sp>
      <p:pic>
        <p:nvPicPr>
          <p:cNvPr id="8" name="Picture 7">
            <a:extLst>
              <a:ext uri="{FF2B5EF4-FFF2-40B4-BE49-F238E27FC236}">
                <a16:creationId xmlns:a16="http://schemas.microsoft.com/office/drawing/2014/main" id="{CFE892D5-8BF2-4AC1-A474-3BEAE627EE45}"/>
              </a:ext>
            </a:extLst>
          </p:cNvPr>
          <p:cNvPicPr>
            <a:picLocks noChangeAspect="1"/>
          </p:cNvPicPr>
          <p:nvPr/>
        </p:nvPicPr>
        <p:blipFill>
          <a:blip r:embed="rId12"/>
          <a:stretch>
            <a:fillRect/>
          </a:stretch>
        </p:blipFill>
        <p:spPr>
          <a:xfrm>
            <a:off x="897311" y="2499095"/>
            <a:ext cx="8682239" cy="2949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9652451" y="3686903"/>
            <a:ext cx="7484274" cy="6071617"/>
          </a:xfrm>
          <a:custGeom>
            <a:avLst/>
            <a:gdLst/>
            <a:ahLst/>
            <a:cxnLst/>
            <a:rect l="l" t="t" r="r" b="b"/>
            <a:pathLst>
              <a:path w="7484274" h="6071617">
                <a:moveTo>
                  <a:pt x="0" y="0"/>
                </a:moveTo>
                <a:lnTo>
                  <a:pt x="7484275" y="0"/>
                </a:lnTo>
                <a:lnTo>
                  <a:pt x="7484275" y="6071617"/>
                </a:lnTo>
                <a:lnTo>
                  <a:pt x="0" y="6071617"/>
                </a:lnTo>
                <a:lnTo>
                  <a:pt x="0" y="0"/>
                </a:lnTo>
                <a:close/>
              </a:path>
            </a:pathLst>
          </a:custGeom>
          <a:blipFill>
            <a:blip r:embed="rId3"/>
            <a:stretch>
              <a:fillRect/>
            </a:stretch>
          </a:blipFill>
        </p:spPr>
      </p:sp>
      <p:sp>
        <p:nvSpPr>
          <p:cNvPr id="3" name="TextBox 3"/>
          <p:cNvSpPr txBox="1"/>
          <p:nvPr/>
        </p:nvSpPr>
        <p:spPr>
          <a:xfrm>
            <a:off x="5743248" y="1503680"/>
            <a:ext cx="6801503"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SUDO ABUSE</a:t>
            </a:r>
          </a:p>
        </p:txBody>
      </p:sp>
      <p:pic>
        <p:nvPicPr>
          <p:cNvPr id="4" name="Picture 3">
            <a:extLst>
              <a:ext uri="{FF2B5EF4-FFF2-40B4-BE49-F238E27FC236}">
                <a16:creationId xmlns:a16="http://schemas.microsoft.com/office/drawing/2014/main" id="{7BEC83C7-19AE-4EA4-878D-7AB20C50FD7B}"/>
              </a:ext>
            </a:extLst>
          </p:cNvPr>
          <p:cNvPicPr>
            <a:picLocks noChangeAspect="1"/>
          </p:cNvPicPr>
          <p:nvPr/>
        </p:nvPicPr>
        <p:blipFill>
          <a:blip r:embed="rId4"/>
          <a:stretch>
            <a:fillRect/>
          </a:stretch>
        </p:blipFill>
        <p:spPr>
          <a:xfrm>
            <a:off x="457200" y="2552700"/>
            <a:ext cx="9059539" cy="68017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0" y="8408191"/>
            <a:ext cx="812339" cy="515835"/>
          </a:xfrm>
          <a:custGeom>
            <a:avLst/>
            <a:gdLst/>
            <a:ahLst/>
            <a:cxnLst/>
            <a:rect l="l" t="t" r="r" b="b"/>
            <a:pathLst>
              <a:path w="812339" h="515835">
                <a:moveTo>
                  <a:pt x="0" y="0"/>
                </a:moveTo>
                <a:lnTo>
                  <a:pt x="812339" y="0"/>
                </a:lnTo>
                <a:lnTo>
                  <a:pt x="812339" y="515835"/>
                </a:lnTo>
                <a:lnTo>
                  <a:pt x="0" y="515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2724466" y="529663"/>
            <a:ext cx="661332" cy="649759"/>
          </a:xfrm>
          <a:custGeom>
            <a:avLst/>
            <a:gdLst/>
            <a:ahLst/>
            <a:cxnLst/>
            <a:rect l="l" t="t" r="r" b="b"/>
            <a:pathLst>
              <a:path w="661332" h="649759">
                <a:moveTo>
                  <a:pt x="0" y="0"/>
                </a:moveTo>
                <a:lnTo>
                  <a:pt x="661332" y="0"/>
                </a:lnTo>
                <a:lnTo>
                  <a:pt x="661332" y="649759"/>
                </a:lnTo>
                <a:lnTo>
                  <a:pt x="0" y="6497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7747420" y="8408191"/>
            <a:ext cx="661332" cy="625785"/>
          </a:xfrm>
          <a:custGeom>
            <a:avLst/>
            <a:gdLst/>
            <a:ahLst/>
            <a:cxnLst/>
            <a:rect l="l" t="t" r="r" b="b"/>
            <a:pathLst>
              <a:path w="661332" h="625785">
                <a:moveTo>
                  <a:pt x="0" y="0"/>
                </a:moveTo>
                <a:lnTo>
                  <a:pt x="661332" y="0"/>
                </a:lnTo>
                <a:lnTo>
                  <a:pt x="661332" y="625785"/>
                </a:lnTo>
                <a:lnTo>
                  <a:pt x="0" y="625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5021227" y="2781300"/>
            <a:ext cx="8245544" cy="6689197"/>
          </a:xfrm>
          <a:custGeom>
            <a:avLst/>
            <a:gdLst/>
            <a:ahLst/>
            <a:cxnLst/>
            <a:rect l="l" t="t" r="r" b="b"/>
            <a:pathLst>
              <a:path w="8245544" h="6689197">
                <a:moveTo>
                  <a:pt x="0" y="0"/>
                </a:moveTo>
                <a:lnTo>
                  <a:pt x="8245543" y="0"/>
                </a:lnTo>
                <a:lnTo>
                  <a:pt x="8245543" y="6689197"/>
                </a:lnTo>
                <a:lnTo>
                  <a:pt x="0" y="6689197"/>
                </a:lnTo>
                <a:lnTo>
                  <a:pt x="0" y="0"/>
                </a:lnTo>
                <a:close/>
              </a:path>
            </a:pathLst>
          </a:custGeom>
          <a:blipFill>
            <a:blip r:embed="rId9"/>
            <a:stretch>
              <a:fillRect/>
            </a:stretch>
          </a:blipFill>
        </p:spPr>
      </p:sp>
      <p:sp>
        <p:nvSpPr>
          <p:cNvPr id="6" name="TextBox 6"/>
          <p:cNvSpPr txBox="1"/>
          <p:nvPr/>
        </p:nvSpPr>
        <p:spPr>
          <a:xfrm>
            <a:off x="4755557" y="1531116"/>
            <a:ext cx="8776885"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MALICIOUS FILE DETECTION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543474" y="7927147"/>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4590740" y="1626709"/>
            <a:ext cx="9106519" cy="1263649"/>
          </a:xfrm>
          <a:prstGeom prst="rect">
            <a:avLst/>
          </a:prstGeom>
        </p:spPr>
        <p:txBody>
          <a:bodyPr lIns="0" tIns="0" rIns="0" bIns="0" rtlCol="0" anchor="t">
            <a:spAutoFit/>
          </a:bodyPr>
          <a:lstStyle/>
          <a:p>
            <a:pPr algn="ctr">
              <a:lnSpc>
                <a:spcPts val="9399"/>
              </a:lnSpc>
            </a:pPr>
            <a:r>
              <a:rPr lang="en-US" sz="9999" i="1" spc="-619">
                <a:solidFill>
                  <a:srgbClr val="303030"/>
                </a:solidFill>
                <a:latin typeface="Playfair Display Italics"/>
                <a:ea typeface="Playfair Display Italics"/>
                <a:cs typeface="Playfair Display Italics"/>
                <a:sym typeface="Playfair Display Italics"/>
              </a:rPr>
              <a:t>SOMMAIRE</a:t>
            </a:r>
          </a:p>
        </p:txBody>
      </p:sp>
      <p:sp>
        <p:nvSpPr>
          <p:cNvPr id="5" name="TextBox 5"/>
          <p:cNvSpPr txBox="1"/>
          <p:nvPr/>
        </p:nvSpPr>
        <p:spPr>
          <a:xfrm>
            <a:off x="10768658" y="4721240"/>
            <a:ext cx="6490642" cy="1854200"/>
          </a:xfrm>
          <a:prstGeom prst="rect">
            <a:avLst/>
          </a:prstGeom>
        </p:spPr>
        <p:txBody>
          <a:bodyPr lIns="0" tIns="0" rIns="0" bIns="0" rtlCol="0" anchor="t">
            <a:spAutoFit/>
          </a:bodyPr>
          <a:lstStyle/>
          <a:p>
            <a:pPr marL="755654" lvl="1" indent="-377827" algn="l">
              <a:lnSpc>
                <a:spcPts val="4900"/>
              </a:lnSpc>
              <a:buFont typeface="Arial"/>
              <a:buChar char="•"/>
            </a:pPr>
            <a:r>
              <a:rPr lang="en-US" sz="3500" spc="-87">
                <a:solidFill>
                  <a:srgbClr val="303030"/>
                </a:solidFill>
                <a:latin typeface="Public Sans"/>
                <a:ea typeface="Public Sans"/>
                <a:cs typeface="Public Sans"/>
                <a:sym typeface="Public Sans"/>
              </a:rPr>
              <a:t>Results Achieved</a:t>
            </a:r>
          </a:p>
          <a:p>
            <a:pPr marL="755654" lvl="1" indent="-377827" algn="l">
              <a:lnSpc>
                <a:spcPts val="4900"/>
              </a:lnSpc>
              <a:buFont typeface="Arial"/>
              <a:buChar char="•"/>
            </a:pPr>
            <a:r>
              <a:rPr lang="en-US" sz="3500" spc="-87">
                <a:solidFill>
                  <a:srgbClr val="303030"/>
                </a:solidFill>
                <a:latin typeface="Public Sans"/>
                <a:ea typeface="Public Sans"/>
                <a:cs typeface="Public Sans"/>
                <a:sym typeface="Public Sans"/>
              </a:rPr>
              <a:t>Challenges and Issues Faced</a:t>
            </a:r>
          </a:p>
          <a:p>
            <a:pPr marL="755654" lvl="1" indent="-377827" algn="l">
              <a:lnSpc>
                <a:spcPts val="4900"/>
              </a:lnSpc>
              <a:buFont typeface="Arial"/>
              <a:buChar char="•"/>
            </a:pPr>
            <a:r>
              <a:rPr lang="en-US" sz="3500" spc="-87">
                <a:solidFill>
                  <a:srgbClr val="303030"/>
                </a:solidFill>
                <a:latin typeface="Public Sans"/>
                <a:ea typeface="Public Sans"/>
                <a:cs typeface="Public Sans"/>
                <a:sym typeface="Public Sans"/>
              </a:rPr>
              <a:t>Conclusion</a:t>
            </a:r>
          </a:p>
        </p:txBody>
      </p:sp>
      <p:sp>
        <p:nvSpPr>
          <p:cNvPr id="6" name="TextBox 6"/>
          <p:cNvSpPr txBox="1"/>
          <p:nvPr/>
        </p:nvSpPr>
        <p:spPr>
          <a:xfrm>
            <a:off x="1028700" y="4411677"/>
            <a:ext cx="7728220" cy="1831207"/>
          </a:xfrm>
          <a:prstGeom prst="rect">
            <a:avLst/>
          </a:prstGeom>
        </p:spPr>
        <p:txBody>
          <a:bodyPr lIns="0" tIns="0" rIns="0" bIns="0" rtlCol="0" anchor="t">
            <a:spAutoFit/>
          </a:bodyPr>
          <a:lstStyle/>
          <a:p>
            <a:pPr marL="755654" lvl="1" indent="-377827" algn="l">
              <a:lnSpc>
                <a:spcPts val="4900"/>
              </a:lnSpc>
              <a:buFont typeface="Arial"/>
              <a:buChar char="•"/>
            </a:pPr>
            <a:r>
              <a:rPr lang="en-US" sz="3500" spc="-87" dirty="0">
                <a:solidFill>
                  <a:srgbClr val="303030"/>
                </a:solidFill>
                <a:latin typeface="Public Sans"/>
                <a:ea typeface="Public Sans"/>
                <a:cs typeface="Public Sans"/>
                <a:sym typeface="Public Sans"/>
              </a:rPr>
              <a:t>Introduction</a:t>
            </a:r>
          </a:p>
          <a:p>
            <a:pPr marL="755654" lvl="1" indent="-377827" algn="l">
              <a:lnSpc>
                <a:spcPts val="4900"/>
              </a:lnSpc>
              <a:buFont typeface="Arial"/>
              <a:buChar char="•"/>
            </a:pPr>
            <a:r>
              <a:rPr lang="en-US" sz="3500" spc="-87" dirty="0">
                <a:solidFill>
                  <a:srgbClr val="303030"/>
                </a:solidFill>
                <a:latin typeface="Public Sans"/>
                <a:ea typeface="Public Sans"/>
                <a:cs typeface="Public Sans"/>
                <a:sym typeface="Public Sans"/>
              </a:rPr>
              <a:t>Presentation of the Solution</a:t>
            </a:r>
          </a:p>
          <a:p>
            <a:pPr marL="755654" lvl="1" indent="-377827" algn="l">
              <a:lnSpc>
                <a:spcPts val="4900"/>
              </a:lnSpc>
              <a:buFont typeface="Arial"/>
              <a:buChar char="•"/>
            </a:pPr>
            <a:r>
              <a:rPr lang="en-US" sz="3500" spc="-87" dirty="0">
                <a:solidFill>
                  <a:srgbClr val="303030"/>
                </a:solidFill>
                <a:latin typeface="Public Sans"/>
                <a:ea typeface="Public Sans"/>
                <a:cs typeface="Public Sans"/>
                <a:sym typeface="Public Sans"/>
              </a:rPr>
              <a:t>Methodology and Tools Used</a:t>
            </a:r>
          </a:p>
        </p:txBody>
      </p:sp>
      <p:sp>
        <p:nvSpPr>
          <p:cNvPr id="7" name="Freeform 7">
            <a:extLst>
              <a:ext uri="{FF2B5EF4-FFF2-40B4-BE49-F238E27FC236}">
                <a16:creationId xmlns:a16="http://schemas.microsoft.com/office/drawing/2014/main" id="{43036292-BE61-4367-B37C-F4685D3C9109}"/>
              </a:ext>
            </a:extLst>
          </p:cNvPr>
          <p:cNvSpPr/>
          <p:nvPr/>
        </p:nvSpPr>
        <p:spPr>
          <a:xfrm rot="7812564">
            <a:off x="16998733" y="960763"/>
            <a:ext cx="3334298" cy="1763010"/>
          </a:xfrm>
          <a:custGeom>
            <a:avLst/>
            <a:gdLst/>
            <a:ahLst/>
            <a:cxnLst/>
            <a:rect l="l" t="t" r="r" b="b"/>
            <a:pathLst>
              <a:path w="3334298" h="1763010">
                <a:moveTo>
                  <a:pt x="0" y="0"/>
                </a:moveTo>
                <a:lnTo>
                  <a:pt x="3334298" y="0"/>
                </a:lnTo>
                <a:lnTo>
                  <a:pt x="3334298" y="1763010"/>
                </a:lnTo>
                <a:lnTo>
                  <a:pt x="0" y="1763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5296949" y="1503680"/>
            <a:ext cx="7243332"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SERVICE FAILURE EVENTS</a:t>
            </a:r>
          </a:p>
        </p:txBody>
      </p:sp>
      <p:sp>
        <p:nvSpPr>
          <p:cNvPr id="3" name="Freeform 3"/>
          <p:cNvSpPr/>
          <p:nvPr/>
        </p:nvSpPr>
        <p:spPr>
          <a:xfrm>
            <a:off x="-137690" y="2172334"/>
            <a:ext cx="812339" cy="515835"/>
          </a:xfrm>
          <a:custGeom>
            <a:avLst/>
            <a:gdLst/>
            <a:ahLst/>
            <a:cxnLst/>
            <a:rect l="l" t="t" r="r" b="b"/>
            <a:pathLst>
              <a:path w="812339" h="515835">
                <a:moveTo>
                  <a:pt x="0" y="0"/>
                </a:moveTo>
                <a:lnTo>
                  <a:pt x="812339" y="0"/>
                </a:lnTo>
                <a:lnTo>
                  <a:pt x="812339" y="515836"/>
                </a:lnTo>
                <a:lnTo>
                  <a:pt x="0" y="515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67368" y="9387803"/>
            <a:ext cx="661332" cy="649759"/>
          </a:xfrm>
          <a:custGeom>
            <a:avLst/>
            <a:gdLst/>
            <a:ahLst/>
            <a:cxnLst/>
            <a:rect l="l" t="t" r="r" b="b"/>
            <a:pathLst>
              <a:path w="661332" h="649759">
                <a:moveTo>
                  <a:pt x="0" y="0"/>
                </a:moveTo>
                <a:lnTo>
                  <a:pt x="661332" y="0"/>
                </a:lnTo>
                <a:lnTo>
                  <a:pt x="661332" y="649758"/>
                </a:lnTo>
                <a:lnTo>
                  <a:pt x="0" y="649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455080" y="1122822"/>
            <a:ext cx="832920" cy="440406"/>
          </a:xfrm>
          <a:custGeom>
            <a:avLst/>
            <a:gdLst/>
            <a:ahLst/>
            <a:cxnLst/>
            <a:rect l="l" t="t" r="r" b="b"/>
            <a:pathLst>
              <a:path w="832920" h="440406">
                <a:moveTo>
                  <a:pt x="0" y="0"/>
                </a:moveTo>
                <a:lnTo>
                  <a:pt x="832920" y="0"/>
                </a:lnTo>
                <a:lnTo>
                  <a:pt x="832920" y="440406"/>
                </a:lnTo>
                <a:lnTo>
                  <a:pt x="0" y="440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7626668" y="9591838"/>
            <a:ext cx="661332" cy="625785"/>
          </a:xfrm>
          <a:custGeom>
            <a:avLst/>
            <a:gdLst/>
            <a:ahLst/>
            <a:cxnLst/>
            <a:rect l="l" t="t" r="r" b="b"/>
            <a:pathLst>
              <a:path w="661332" h="625785">
                <a:moveTo>
                  <a:pt x="0" y="0"/>
                </a:moveTo>
                <a:lnTo>
                  <a:pt x="661332" y="0"/>
                </a:lnTo>
                <a:lnTo>
                  <a:pt x="661332" y="625785"/>
                </a:lnTo>
                <a:lnTo>
                  <a:pt x="0" y="6257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4567866" y="2849104"/>
            <a:ext cx="8701497" cy="7059090"/>
          </a:xfrm>
          <a:custGeom>
            <a:avLst/>
            <a:gdLst/>
            <a:ahLst/>
            <a:cxnLst/>
            <a:rect l="l" t="t" r="r" b="b"/>
            <a:pathLst>
              <a:path w="8701497" h="7059090">
                <a:moveTo>
                  <a:pt x="0" y="0"/>
                </a:moveTo>
                <a:lnTo>
                  <a:pt x="8701497" y="0"/>
                </a:lnTo>
                <a:lnTo>
                  <a:pt x="8701497" y="7059089"/>
                </a:lnTo>
                <a:lnTo>
                  <a:pt x="0" y="7059089"/>
                </a:lnTo>
                <a:lnTo>
                  <a:pt x="0" y="0"/>
                </a:lnTo>
                <a:close/>
              </a:path>
            </a:pathLst>
          </a:custGeom>
          <a:blipFill>
            <a:blip r:embed="rId11"/>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284777" y="4511675"/>
            <a:ext cx="9718446"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CHALLENGES AND ISSUES FACED</a:t>
            </a:r>
          </a:p>
        </p:txBody>
      </p:sp>
      <p:sp>
        <p:nvSpPr>
          <p:cNvPr id="3" name="TextBox 3"/>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4" name="Freeform 4"/>
          <p:cNvSpPr/>
          <p:nvPr/>
        </p:nvSpPr>
        <p:spPr>
          <a:xfrm rot="10293615">
            <a:off x="17262913" y="3881542"/>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740095" y="-1516463"/>
            <a:ext cx="3086948" cy="3032926"/>
          </a:xfrm>
          <a:custGeom>
            <a:avLst/>
            <a:gdLst/>
            <a:ahLst/>
            <a:cxnLst/>
            <a:rect l="l" t="t" r="r" b="b"/>
            <a:pathLst>
              <a:path w="3086948" h="3032926">
                <a:moveTo>
                  <a:pt x="0" y="0"/>
                </a:moveTo>
                <a:lnTo>
                  <a:pt x="3086947" y="0"/>
                </a:lnTo>
                <a:lnTo>
                  <a:pt x="3086947" y="3032926"/>
                </a:lnTo>
                <a:lnTo>
                  <a:pt x="0" y="3032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1"/>
            <a:stretch>
              <a:fillRect/>
            </a:stretch>
          </a:blipFill>
        </p:spPr>
      </p:sp>
      <p:sp>
        <p:nvSpPr>
          <p:cNvPr id="9" name="Freeform 9"/>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2"/>
            <a:stretch>
              <a:fillRect l="-133056" t="-115492" r="-135634" b="-132664"/>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980166" y="3464226"/>
            <a:ext cx="8327668" cy="3358548"/>
          </a:xfrm>
          <a:prstGeom prst="rect">
            <a:avLst/>
          </a:prstGeom>
        </p:spPr>
        <p:txBody>
          <a:bodyPr lIns="0" tIns="0" rIns="0" bIns="0" rtlCol="0" anchor="t">
            <a:spAutoFit/>
          </a:bodyPr>
          <a:lstStyle/>
          <a:p>
            <a:pPr marL="647700" lvl="1" indent="-323850" algn="l">
              <a:lnSpc>
                <a:spcPts val="6809"/>
              </a:lnSpc>
              <a:buFont typeface="Arial"/>
              <a:buChar char="•"/>
            </a:pPr>
            <a:r>
              <a:rPr lang="en-US" sz="3000" b="1" i="1" spc="-75" dirty="0">
                <a:solidFill>
                  <a:srgbClr val="28282F"/>
                </a:solidFill>
                <a:latin typeface="Public Sans Bold Italics"/>
                <a:ea typeface="Public Sans Bold Italics"/>
                <a:cs typeface="Public Sans Bold Italics"/>
                <a:sym typeface="Public Sans Bold Italics"/>
              </a:rPr>
              <a:t>INTEGRATION DIFFICULTIES</a:t>
            </a:r>
          </a:p>
          <a:p>
            <a:pPr marL="647700" lvl="1" indent="-323850" algn="l">
              <a:lnSpc>
                <a:spcPts val="6809"/>
              </a:lnSpc>
              <a:buFont typeface="Arial"/>
              <a:buChar char="•"/>
            </a:pPr>
            <a:r>
              <a:rPr lang="en-US" sz="3000" b="1" i="1" spc="-75" dirty="0">
                <a:solidFill>
                  <a:srgbClr val="28282F"/>
                </a:solidFill>
                <a:latin typeface="Public Sans Bold Italics"/>
                <a:ea typeface="Public Sans Bold Italics"/>
                <a:cs typeface="Public Sans Bold Italics"/>
                <a:sym typeface="Public Sans Bold Italics"/>
              </a:rPr>
              <a:t>Data Quality &amp; Log Normalization</a:t>
            </a:r>
          </a:p>
          <a:p>
            <a:pPr marL="647700" lvl="1" indent="-323850" algn="l">
              <a:lnSpc>
                <a:spcPts val="6809"/>
              </a:lnSpc>
              <a:buFont typeface="Arial"/>
              <a:buChar char="•"/>
            </a:pPr>
            <a:r>
              <a:rPr lang="en-US" sz="3000" b="1" i="1" spc="-75" dirty="0">
                <a:solidFill>
                  <a:srgbClr val="28282F"/>
                </a:solidFill>
                <a:latin typeface="Public Sans Bold Italics"/>
                <a:ea typeface="Public Sans Bold Italics"/>
                <a:cs typeface="Public Sans Bold Italics"/>
                <a:sym typeface="Public Sans Bold Italics"/>
              </a:rPr>
              <a:t>Resource Constraints</a:t>
            </a:r>
          </a:p>
          <a:p>
            <a:pPr marL="647700" lvl="1" indent="-323850" algn="l">
              <a:lnSpc>
                <a:spcPts val="6809"/>
              </a:lnSpc>
              <a:buFont typeface="Arial"/>
              <a:buChar char="•"/>
            </a:pPr>
            <a:r>
              <a:rPr lang="en-US" sz="3000" b="1" i="1" spc="-75" dirty="0">
                <a:solidFill>
                  <a:srgbClr val="28282F"/>
                </a:solidFill>
                <a:latin typeface="Public Sans Bold Italics"/>
                <a:ea typeface="Public Sans Bold Italics"/>
                <a:cs typeface="Public Sans Bold Italics"/>
                <a:sym typeface="Public Sans Bold Italics"/>
              </a:rPr>
              <a:t>Error Handling &amp; Debugging</a:t>
            </a:r>
          </a:p>
        </p:txBody>
      </p:sp>
      <p:sp>
        <p:nvSpPr>
          <p:cNvPr id="3" name="Freeform 3"/>
          <p:cNvSpPr/>
          <p:nvPr/>
        </p:nvSpPr>
        <p:spPr>
          <a:xfrm>
            <a:off x="486818" y="6867504"/>
            <a:ext cx="5085988" cy="3190301"/>
          </a:xfrm>
          <a:custGeom>
            <a:avLst/>
            <a:gdLst/>
            <a:ahLst/>
            <a:cxnLst/>
            <a:rect l="l" t="t" r="r" b="b"/>
            <a:pathLst>
              <a:path w="5085988" h="3190301">
                <a:moveTo>
                  <a:pt x="0" y="0"/>
                </a:moveTo>
                <a:lnTo>
                  <a:pt x="5085988" y="0"/>
                </a:lnTo>
                <a:lnTo>
                  <a:pt x="5085988" y="3190301"/>
                </a:lnTo>
                <a:lnTo>
                  <a:pt x="0" y="31903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3387" y="250047"/>
            <a:ext cx="3665913" cy="4114800"/>
          </a:xfrm>
          <a:custGeom>
            <a:avLst/>
            <a:gdLst/>
            <a:ahLst/>
            <a:cxnLst/>
            <a:rect l="l" t="t" r="r" b="b"/>
            <a:pathLst>
              <a:path w="3665913" h="4114800">
                <a:moveTo>
                  <a:pt x="0" y="0"/>
                </a:moveTo>
                <a:lnTo>
                  <a:pt x="3665913" y="0"/>
                </a:lnTo>
                <a:lnTo>
                  <a:pt x="36659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774700"/>
            <a:ext cx="9088212"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CHALLENGES AND ISSUES FACED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153408" y="4563909"/>
            <a:ext cx="10493864" cy="1744067"/>
          </a:xfrm>
          <a:prstGeom prst="rect">
            <a:avLst/>
          </a:prstGeom>
        </p:spPr>
        <p:txBody>
          <a:bodyPr lIns="0" tIns="0" rIns="0" bIns="0" rtlCol="0" anchor="t">
            <a:spAutoFit/>
          </a:bodyPr>
          <a:lstStyle/>
          <a:p>
            <a:pPr algn="ctr">
              <a:lnSpc>
                <a:spcPts val="13620"/>
              </a:lnSpc>
            </a:pPr>
            <a:r>
              <a:rPr lang="de-DE" sz="14490" spc="-898" dirty="0">
                <a:solidFill>
                  <a:srgbClr val="303030"/>
                </a:solidFill>
                <a:latin typeface="Playfair Display"/>
                <a:ea typeface="Playfair Display"/>
                <a:cs typeface="Playfair Display"/>
                <a:sym typeface="Playfair Display"/>
              </a:rPr>
              <a:t>live simulation</a:t>
            </a:r>
            <a:endParaRPr lang="en-US" sz="14490" spc="-898" dirty="0">
              <a:solidFill>
                <a:srgbClr val="303030"/>
              </a:solidFill>
              <a:latin typeface="Playfair Display"/>
              <a:ea typeface="Playfair Display"/>
              <a:cs typeface="Playfair Display"/>
              <a:sym typeface="Playfair Display"/>
            </a:endParaRPr>
          </a:p>
        </p:txBody>
      </p:sp>
      <p:sp>
        <p:nvSpPr>
          <p:cNvPr id="3" name="Freeform 3"/>
          <p:cNvSpPr/>
          <p:nvPr/>
        </p:nvSpPr>
        <p:spPr>
          <a:xfrm>
            <a:off x="16744526" y="2419851"/>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119753" y="6598735"/>
            <a:ext cx="2048494" cy="307848"/>
          </a:xfrm>
          <a:prstGeom prst="rect">
            <a:avLst/>
          </a:prstGeom>
        </p:spPr>
        <p:txBody>
          <a:bodyPr lIns="0" tIns="0" rIns="0" bIns="0" rtlCol="0" anchor="t">
            <a:spAutoFit/>
          </a:bodyPr>
          <a:lstStyle/>
          <a:p>
            <a:pPr algn="ctr">
              <a:lnSpc>
                <a:spcPts val="2256"/>
              </a:lnSpc>
            </a:pPr>
            <a:r>
              <a:rPr lang="en-US" sz="2400" spc="-148">
                <a:solidFill>
                  <a:srgbClr val="303030"/>
                </a:solidFill>
                <a:latin typeface="Playfair Display"/>
                <a:ea typeface="Playfair Display"/>
                <a:cs typeface="Playfair Display"/>
                <a:sym typeface="Playfair Display"/>
              </a:rPr>
              <a:t>June 2025</a:t>
            </a:r>
          </a:p>
        </p:txBody>
      </p:sp>
      <p:sp>
        <p:nvSpPr>
          <p:cNvPr id="6" name="Freeform 8">
            <a:extLst>
              <a:ext uri="{FF2B5EF4-FFF2-40B4-BE49-F238E27FC236}">
                <a16:creationId xmlns:a16="http://schemas.microsoft.com/office/drawing/2014/main" id="{871B2263-E98F-41EB-9EC2-98E91C5C1DF2}"/>
              </a:ext>
            </a:extLst>
          </p:cNvPr>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7"/>
            <a:stretch>
              <a:fillRect/>
            </a:stretch>
          </a:blipFill>
        </p:spPr>
      </p:sp>
      <p:sp>
        <p:nvSpPr>
          <p:cNvPr id="7" name="Freeform 9">
            <a:extLst>
              <a:ext uri="{FF2B5EF4-FFF2-40B4-BE49-F238E27FC236}">
                <a16:creationId xmlns:a16="http://schemas.microsoft.com/office/drawing/2014/main" id="{6876A0E4-1F63-4DCA-929F-5773C7B07CC8}"/>
              </a:ext>
            </a:extLst>
          </p:cNvPr>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8"/>
            <a:stretch>
              <a:fillRect l="-133056" t="-115492" r="-135634" b="-132664"/>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153408" y="4563909"/>
            <a:ext cx="10493864" cy="1850067"/>
          </a:xfrm>
          <a:prstGeom prst="rect">
            <a:avLst/>
          </a:prstGeom>
        </p:spPr>
        <p:txBody>
          <a:bodyPr lIns="0" tIns="0" rIns="0" bIns="0" rtlCol="0" anchor="t">
            <a:spAutoFit/>
          </a:bodyPr>
          <a:lstStyle/>
          <a:p>
            <a:pPr algn="ctr">
              <a:lnSpc>
                <a:spcPts val="13620"/>
              </a:lnSpc>
            </a:pPr>
            <a:r>
              <a:rPr lang="en-US" sz="14490" spc="-898">
                <a:solidFill>
                  <a:srgbClr val="303030"/>
                </a:solidFill>
                <a:latin typeface="Playfair Display"/>
                <a:ea typeface="Playfair Display"/>
                <a:cs typeface="Playfair Display"/>
                <a:sym typeface="Playfair Display"/>
              </a:rPr>
              <a:t>THANK YOU !</a:t>
            </a:r>
          </a:p>
        </p:txBody>
      </p:sp>
      <p:sp>
        <p:nvSpPr>
          <p:cNvPr id="3" name="Freeform 3"/>
          <p:cNvSpPr/>
          <p:nvPr/>
        </p:nvSpPr>
        <p:spPr>
          <a:xfrm>
            <a:off x="16744526" y="3047446"/>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119753" y="6598735"/>
            <a:ext cx="2048494" cy="307848"/>
          </a:xfrm>
          <a:prstGeom prst="rect">
            <a:avLst/>
          </a:prstGeom>
        </p:spPr>
        <p:txBody>
          <a:bodyPr lIns="0" tIns="0" rIns="0" bIns="0" rtlCol="0" anchor="t">
            <a:spAutoFit/>
          </a:bodyPr>
          <a:lstStyle/>
          <a:p>
            <a:pPr algn="ctr">
              <a:lnSpc>
                <a:spcPts val="2256"/>
              </a:lnSpc>
            </a:pPr>
            <a:r>
              <a:rPr lang="en-US" sz="2400" spc="-148">
                <a:solidFill>
                  <a:srgbClr val="303030"/>
                </a:solidFill>
                <a:latin typeface="Playfair Display"/>
                <a:ea typeface="Playfair Display"/>
                <a:cs typeface="Playfair Display"/>
                <a:sym typeface="Playfair Display"/>
              </a:rPr>
              <a:t>June 2025</a:t>
            </a:r>
          </a:p>
        </p:txBody>
      </p:sp>
      <p:sp>
        <p:nvSpPr>
          <p:cNvPr id="6" name="Freeform 8">
            <a:extLst>
              <a:ext uri="{FF2B5EF4-FFF2-40B4-BE49-F238E27FC236}">
                <a16:creationId xmlns:a16="http://schemas.microsoft.com/office/drawing/2014/main" id="{09474020-3B31-4F76-BF71-01DF137C8891}"/>
              </a:ext>
            </a:extLst>
          </p:cNvPr>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7"/>
            <a:stretch>
              <a:fillRect/>
            </a:stretch>
          </a:blipFill>
        </p:spPr>
      </p:sp>
      <p:sp>
        <p:nvSpPr>
          <p:cNvPr id="7" name="Freeform 9">
            <a:extLst>
              <a:ext uri="{FF2B5EF4-FFF2-40B4-BE49-F238E27FC236}">
                <a16:creationId xmlns:a16="http://schemas.microsoft.com/office/drawing/2014/main" id="{82A1C89E-F22B-4051-B14F-E40DE713939A}"/>
              </a:ext>
            </a:extLst>
          </p:cNvPr>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8"/>
            <a:stretch>
              <a:fillRect l="-133056" t="-115492" r="-135634" b="-132664"/>
            </a:stretch>
          </a:blipFill>
        </p:spPr>
      </p:sp>
    </p:spTree>
    <p:extLst>
      <p:ext uri="{BB962C8B-B14F-4D97-AF65-F5344CB8AC3E}">
        <p14:creationId xmlns:p14="http://schemas.microsoft.com/office/powerpoint/2010/main" val="161806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6342051" y="5658336"/>
            <a:ext cx="5603897" cy="4141562"/>
          </a:xfrm>
          <a:custGeom>
            <a:avLst/>
            <a:gdLst/>
            <a:ahLst/>
            <a:cxnLst/>
            <a:rect l="l" t="t" r="r" b="b"/>
            <a:pathLst>
              <a:path w="5603897" h="4141562">
                <a:moveTo>
                  <a:pt x="0" y="0"/>
                </a:moveTo>
                <a:lnTo>
                  <a:pt x="5603898" y="0"/>
                </a:lnTo>
                <a:lnTo>
                  <a:pt x="5603898" y="4141561"/>
                </a:lnTo>
                <a:lnTo>
                  <a:pt x="0" y="4141561"/>
                </a:lnTo>
                <a:lnTo>
                  <a:pt x="0" y="0"/>
                </a:lnTo>
                <a:close/>
              </a:path>
            </a:pathLst>
          </a:custGeom>
          <a:blipFill>
            <a:blip r:embed="rId3"/>
            <a:stretch>
              <a:fillRect l="-23079" t="-17374" r="-18724" b="-10460"/>
            </a:stretch>
          </a:blipFill>
        </p:spPr>
      </p:sp>
      <p:sp>
        <p:nvSpPr>
          <p:cNvPr id="3" name="TextBox 3"/>
          <p:cNvSpPr txBox="1"/>
          <p:nvPr/>
        </p:nvSpPr>
        <p:spPr>
          <a:xfrm>
            <a:off x="1028700" y="774700"/>
            <a:ext cx="7223770"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PROBLEM  STATEMENT</a:t>
            </a:r>
          </a:p>
        </p:txBody>
      </p:sp>
      <p:sp>
        <p:nvSpPr>
          <p:cNvPr id="4" name="TextBox 4"/>
          <p:cNvSpPr txBox="1"/>
          <p:nvPr/>
        </p:nvSpPr>
        <p:spPr>
          <a:xfrm>
            <a:off x="2893369" y="1924343"/>
            <a:ext cx="13815955" cy="1746250"/>
          </a:xfrm>
          <a:prstGeom prst="rect">
            <a:avLst/>
          </a:prstGeom>
        </p:spPr>
        <p:txBody>
          <a:bodyPr lIns="0" tIns="0" rIns="0" bIns="0" rtlCol="0" anchor="t">
            <a:spAutoFit/>
          </a:bodyPr>
          <a:lstStyle/>
          <a:p>
            <a:pPr algn="l">
              <a:lnSpc>
                <a:spcPts val="3499"/>
              </a:lnSpc>
              <a:spcBef>
                <a:spcPct val="0"/>
              </a:spcBef>
            </a:pPr>
            <a:r>
              <a:rPr lang="en-US" sz="2499" b="1" i="1" spc="-62">
                <a:solidFill>
                  <a:srgbClr val="2B5046"/>
                </a:solidFill>
                <a:latin typeface="Public Sans Bold Italics"/>
                <a:ea typeface="Public Sans Bold Italics"/>
                <a:cs typeface="Public Sans Bold Italics"/>
                <a:sym typeface="Public Sans Bold Italics"/>
              </a:rPr>
              <a:t>CONTEXT:</a:t>
            </a:r>
          </a:p>
          <a:p>
            <a:pPr algn="l">
              <a:lnSpc>
                <a:spcPts val="3499"/>
              </a:lnSpc>
              <a:spcBef>
                <a:spcPct val="0"/>
              </a:spcBef>
            </a:pPr>
            <a:r>
              <a:rPr lang="en-US" sz="2499" b="1" i="1" spc="-62">
                <a:solidFill>
                  <a:srgbClr val="303030"/>
                </a:solidFill>
                <a:latin typeface="Public Sans Bold Italics"/>
                <a:ea typeface="Public Sans Bold Italics"/>
                <a:cs typeface="Public Sans Bold Italics"/>
                <a:sym typeface="Public Sans Bold Italics"/>
              </a:rPr>
              <a:t> With the continuous increase in cyber threats and the growing importance of compliance in IT environments, organizations face significant challenges in ensuring security and regulatory adherence.</a:t>
            </a:r>
          </a:p>
        </p:txBody>
      </p:sp>
      <p:sp>
        <p:nvSpPr>
          <p:cNvPr id="5" name="Freeform 5"/>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20283" y="2731984"/>
            <a:ext cx="3086948" cy="3032926"/>
          </a:xfrm>
          <a:custGeom>
            <a:avLst/>
            <a:gdLst/>
            <a:ahLst/>
            <a:cxnLst/>
            <a:rect l="l" t="t" r="r" b="b"/>
            <a:pathLst>
              <a:path w="3086948" h="3032926">
                <a:moveTo>
                  <a:pt x="0" y="0"/>
                </a:moveTo>
                <a:lnTo>
                  <a:pt x="3086947" y="0"/>
                </a:lnTo>
                <a:lnTo>
                  <a:pt x="3086947" y="3032926"/>
                </a:lnTo>
                <a:lnTo>
                  <a:pt x="0" y="30329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7812564">
            <a:off x="1570385" y="7076121"/>
            <a:ext cx="3334298" cy="1763010"/>
          </a:xfrm>
          <a:custGeom>
            <a:avLst/>
            <a:gdLst/>
            <a:ahLst/>
            <a:cxnLst/>
            <a:rect l="l" t="t" r="r" b="b"/>
            <a:pathLst>
              <a:path w="3334298" h="1763010">
                <a:moveTo>
                  <a:pt x="0" y="0"/>
                </a:moveTo>
                <a:lnTo>
                  <a:pt x="3334298" y="0"/>
                </a:lnTo>
                <a:lnTo>
                  <a:pt x="3334298" y="1763010"/>
                </a:lnTo>
                <a:lnTo>
                  <a:pt x="0" y="17630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2893369" y="4088741"/>
            <a:ext cx="13815955" cy="1308100"/>
          </a:xfrm>
          <a:prstGeom prst="rect">
            <a:avLst/>
          </a:prstGeom>
        </p:spPr>
        <p:txBody>
          <a:bodyPr lIns="0" tIns="0" rIns="0" bIns="0" rtlCol="0" anchor="t">
            <a:spAutoFit/>
          </a:bodyPr>
          <a:lstStyle/>
          <a:p>
            <a:pPr algn="l">
              <a:lnSpc>
                <a:spcPts val="3499"/>
              </a:lnSpc>
            </a:pPr>
            <a:r>
              <a:rPr lang="en-US" sz="2499" b="1" i="1" spc="-62">
                <a:solidFill>
                  <a:srgbClr val="2B5046"/>
                </a:solidFill>
                <a:latin typeface="Public Sans Bold Italics"/>
                <a:ea typeface="Public Sans Bold Italics"/>
                <a:cs typeface="Public Sans Bold Italics"/>
                <a:sym typeface="Public Sans Bold Italics"/>
              </a:rPr>
              <a:t>MAIN QUESTION:</a:t>
            </a:r>
          </a:p>
          <a:p>
            <a:pPr algn="l">
              <a:lnSpc>
                <a:spcPts val="3499"/>
              </a:lnSpc>
              <a:spcBef>
                <a:spcPct val="0"/>
              </a:spcBef>
            </a:pPr>
            <a:r>
              <a:rPr lang="en-US" sz="2499" b="1" i="1" spc="-62">
                <a:solidFill>
                  <a:srgbClr val="303030"/>
                </a:solidFill>
                <a:latin typeface="Public Sans Bold Italics"/>
                <a:ea typeface="Public Sans Bold Italics"/>
                <a:cs typeface="Public Sans Bold Italics"/>
                <a:sym typeface="Public Sans Bold Italics"/>
              </a:rPr>
              <a:t> How can we detect threats and ensure compliance automatically and in real time across modern IT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284777" y="4511675"/>
            <a:ext cx="9718446"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PRESENTATION OF THE SOLUTION</a:t>
            </a:r>
          </a:p>
        </p:txBody>
      </p:sp>
      <p:sp>
        <p:nvSpPr>
          <p:cNvPr id="3" name="TextBox 3"/>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4" name="Freeform 4"/>
          <p:cNvSpPr/>
          <p:nvPr/>
        </p:nvSpPr>
        <p:spPr>
          <a:xfrm rot="10293615">
            <a:off x="17262913" y="3881542"/>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600526" y="-1516463"/>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1"/>
            <a:stretch>
              <a:fillRect/>
            </a:stretch>
          </a:blipFill>
        </p:spPr>
      </p:sp>
      <p:sp>
        <p:nvSpPr>
          <p:cNvPr id="9" name="Freeform 9"/>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2"/>
            <a:stretch>
              <a:fillRect l="-133056" t="-115492" r="-135634" b="-132664"/>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3808870" y="404512"/>
            <a:ext cx="3450430" cy="3450430"/>
          </a:xfrm>
          <a:custGeom>
            <a:avLst/>
            <a:gdLst/>
            <a:ahLst/>
            <a:cxnLst/>
            <a:rect l="l" t="t" r="r" b="b"/>
            <a:pathLst>
              <a:path w="3450430" h="3450430">
                <a:moveTo>
                  <a:pt x="0" y="0"/>
                </a:moveTo>
                <a:lnTo>
                  <a:pt x="3450430" y="0"/>
                </a:lnTo>
                <a:lnTo>
                  <a:pt x="3450430" y="3450430"/>
                </a:lnTo>
                <a:lnTo>
                  <a:pt x="0" y="3450430"/>
                </a:lnTo>
                <a:lnTo>
                  <a:pt x="0" y="0"/>
                </a:lnTo>
                <a:close/>
              </a:path>
            </a:pathLst>
          </a:custGeom>
          <a:blipFill>
            <a:blip r:embed="rId3"/>
            <a:stretch>
              <a:fillRect/>
            </a:stretch>
          </a:blipFill>
        </p:spPr>
      </p:sp>
      <p:sp>
        <p:nvSpPr>
          <p:cNvPr id="3" name="TextBox 3"/>
          <p:cNvSpPr txBox="1"/>
          <p:nvPr/>
        </p:nvSpPr>
        <p:spPr>
          <a:xfrm>
            <a:off x="1028700" y="1152525"/>
            <a:ext cx="7223770"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OBJECTIVES</a:t>
            </a:r>
          </a:p>
        </p:txBody>
      </p:sp>
      <p:sp>
        <p:nvSpPr>
          <p:cNvPr id="4" name="TextBox 4"/>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5" name="TextBox 5"/>
          <p:cNvSpPr txBox="1"/>
          <p:nvPr/>
        </p:nvSpPr>
        <p:spPr>
          <a:xfrm>
            <a:off x="3836045" y="2750361"/>
            <a:ext cx="10134600" cy="5340985"/>
          </a:xfrm>
          <a:prstGeom prst="rect">
            <a:avLst/>
          </a:prstGeom>
        </p:spPr>
        <p:txBody>
          <a:bodyPr lIns="0" tIns="0" rIns="0" bIns="0" rtlCol="0" anchor="t">
            <a:spAutoFit/>
          </a:bodyPr>
          <a:lstStyle/>
          <a:p>
            <a:pPr marL="755651" lvl="1" indent="-377825" algn="l">
              <a:lnSpc>
                <a:spcPts val="8645"/>
              </a:lnSpc>
              <a:buFont typeface="Arial"/>
              <a:buChar char="•"/>
            </a:pPr>
            <a:r>
              <a:rPr lang="en-US" sz="3500" b="1">
                <a:solidFill>
                  <a:srgbClr val="303030"/>
                </a:solidFill>
                <a:latin typeface="Playfair Display Bold"/>
                <a:ea typeface="Playfair Display Bold"/>
                <a:cs typeface="Playfair Display Bold"/>
                <a:sym typeface="Playfair Display Bold"/>
              </a:rPr>
              <a:t>Centralize Log Collection and Analysis (SIEM)</a:t>
            </a:r>
          </a:p>
          <a:p>
            <a:pPr marL="755651" lvl="1" indent="-377825" algn="l">
              <a:lnSpc>
                <a:spcPts val="8645"/>
              </a:lnSpc>
              <a:buFont typeface="Arial"/>
              <a:buChar char="•"/>
            </a:pPr>
            <a:r>
              <a:rPr lang="en-US" sz="3500" b="1">
                <a:solidFill>
                  <a:srgbClr val="303030"/>
                </a:solidFill>
                <a:latin typeface="Playfair Display Bold"/>
                <a:ea typeface="Playfair Display Bold"/>
                <a:cs typeface="Playfair Display Bold"/>
                <a:sym typeface="Playfair Display Bold"/>
              </a:rPr>
              <a:t>Automate Anomaly Detection</a:t>
            </a:r>
          </a:p>
          <a:p>
            <a:pPr marL="755651" lvl="1" indent="-377825" algn="l">
              <a:lnSpc>
                <a:spcPts val="8645"/>
              </a:lnSpc>
              <a:buFont typeface="Arial"/>
              <a:buChar char="•"/>
            </a:pPr>
            <a:r>
              <a:rPr lang="en-US" sz="3500" b="1">
                <a:solidFill>
                  <a:srgbClr val="303030"/>
                </a:solidFill>
                <a:latin typeface="Playfair Display Bold"/>
                <a:ea typeface="Playfair Display Bold"/>
                <a:cs typeface="Playfair Display Bold"/>
                <a:sym typeface="Playfair Display Bold"/>
              </a:rPr>
              <a:t>Intelligent Vulnerability Assessment</a:t>
            </a:r>
          </a:p>
          <a:p>
            <a:pPr marL="755651" lvl="1" indent="-377825" algn="l">
              <a:lnSpc>
                <a:spcPts val="8645"/>
              </a:lnSpc>
              <a:buFont typeface="Arial"/>
              <a:buChar char="•"/>
            </a:pPr>
            <a:r>
              <a:rPr lang="en-US" sz="3500" b="1">
                <a:solidFill>
                  <a:srgbClr val="303030"/>
                </a:solidFill>
                <a:latin typeface="Playfair Display Bold"/>
                <a:ea typeface="Playfair Display Bold"/>
                <a:cs typeface="Playfair Display Bold"/>
                <a:sym typeface="Playfair Display Bold"/>
              </a:rPr>
              <a:t>Predictive Risk Evaluation</a:t>
            </a:r>
          </a:p>
          <a:p>
            <a:pPr marL="755651" lvl="1" indent="-377825" algn="l">
              <a:lnSpc>
                <a:spcPts val="8645"/>
              </a:lnSpc>
              <a:buFont typeface="Arial"/>
              <a:buChar char="•"/>
            </a:pPr>
            <a:r>
              <a:rPr lang="en-US" sz="3500" b="1">
                <a:solidFill>
                  <a:srgbClr val="303030"/>
                </a:solidFill>
                <a:latin typeface="Playfair Display Bold"/>
                <a:ea typeface="Playfair Display Bold"/>
                <a:cs typeface="Playfair Display Bold"/>
                <a:sym typeface="Playfair Display Bold"/>
              </a:rPr>
              <a:t>Compliance Automation </a:t>
            </a:r>
          </a:p>
        </p:txBody>
      </p:sp>
      <p:sp>
        <p:nvSpPr>
          <p:cNvPr id="6" name="Freeform 6"/>
          <p:cNvSpPr/>
          <p:nvPr/>
        </p:nvSpPr>
        <p:spPr>
          <a:xfrm rot="701392">
            <a:off x="142821" y="8048300"/>
            <a:ext cx="2646835" cy="1680740"/>
          </a:xfrm>
          <a:custGeom>
            <a:avLst/>
            <a:gdLst/>
            <a:ahLst/>
            <a:cxnLst/>
            <a:rect l="l" t="t" r="r" b="b"/>
            <a:pathLst>
              <a:path w="2646835" h="1680740">
                <a:moveTo>
                  <a:pt x="0" y="0"/>
                </a:moveTo>
                <a:lnTo>
                  <a:pt x="2646835" y="0"/>
                </a:lnTo>
                <a:lnTo>
                  <a:pt x="2646835" y="1680740"/>
                </a:lnTo>
                <a:lnTo>
                  <a:pt x="0" y="16807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293615">
            <a:off x="17262913" y="3881542"/>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3"/>
        </a:solidFill>
        <a:effectLst/>
      </p:bgPr>
    </p:bg>
    <p:spTree>
      <p:nvGrpSpPr>
        <p:cNvPr id="1" name=""/>
        <p:cNvGrpSpPr/>
        <p:nvPr/>
      </p:nvGrpSpPr>
      <p:grpSpPr>
        <a:xfrm>
          <a:off x="0" y="0"/>
          <a:ext cx="0" cy="0"/>
          <a:chOff x="0" y="0"/>
          <a:chExt cx="0" cy="0"/>
        </a:xfrm>
      </p:grpSpPr>
      <p:sp>
        <p:nvSpPr>
          <p:cNvPr id="2" name="Freeform 2"/>
          <p:cNvSpPr/>
          <p:nvPr/>
        </p:nvSpPr>
        <p:spPr>
          <a:xfrm>
            <a:off x="4491705" y="2273421"/>
            <a:ext cx="9304591" cy="8013579"/>
          </a:xfrm>
          <a:custGeom>
            <a:avLst/>
            <a:gdLst/>
            <a:ahLst/>
            <a:cxnLst/>
            <a:rect l="l" t="t" r="r" b="b"/>
            <a:pathLst>
              <a:path w="9304591" h="8013579">
                <a:moveTo>
                  <a:pt x="0" y="0"/>
                </a:moveTo>
                <a:lnTo>
                  <a:pt x="9304590" y="0"/>
                </a:lnTo>
                <a:lnTo>
                  <a:pt x="9304590" y="8013579"/>
                </a:lnTo>
                <a:lnTo>
                  <a:pt x="0" y="8013579"/>
                </a:lnTo>
                <a:lnTo>
                  <a:pt x="0" y="0"/>
                </a:lnTo>
                <a:close/>
              </a:path>
            </a:pathLst>
          </a:custGeom>
          <a:blipFill>
            <a:blip r:embed="rId3"/>
            <a:stretch>
              <a:fillRect/>
            </a:stretch>
          </a:blipFill>
        </p:spPr>
      </p:sp>
      <p:sp>
        <p:nvSpPr>
          <p:cNvPr id="3" name="TextBox 3"/>
          <p:cNvSpPr txBox="1"/>
          <p:nvPr/>
        </p:nvSpPr>
        <p:spPr>
          <a:xfrm>
            <a:off x="1028700" y="1189355"/>
            <a:ext cx="7517022"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SYSTEM ARCHITECTURE</a:t>
            </a:r>
          </a:p>
        </p:txBody>
      </p:sp>
      <p:sp>
        <p:nvSpPr>
          <p:cNvPr id="4" name="Freeform 4"/>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812564">
            <a:off x="82331" y="7563225"/>
            <a:ext cx="3334298" cy="1763010"/>
          </a:xfrm>
          <a:custGeom>
            <a:avLst/>
            <a:gdLst/>
            <a:ahLst/>
            <a:cxnLst/>
            <a:rect l="l" t="t" r="r" b="b"/>
            <a:pathLst>
              <a:path w="3334298" h="1763010">
                <a:moveTo>
                  <a:pt x="0" y="0"/>
                </a:moveTo>
                <a:lnTo>
                  <a:pt x="3334298" y="0"/>
                </a:lnTo>
                <a:lnTo>
                  <a:pt x="3334298" y="1763010"/>
                </a:lnTo>
                <a:lnTo>
                  <a:pt x="0" y="17630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318998" y="-56535"/>
            <a:ext cx="3170177" cy="2999780"/>
          </a:xfrm>
          <a:custGeom>
            <a:avLst/>
            <a:gdLst/>
            <a:ahLst/>
            <a:cxnLst/>
            <a:rect l="l" t="t" r="r" b="b"/>
            <a:pathLst>
              <a:path w="3170177" h="2999780">
                <a:moveTo>
                  <a:pt x="0" y="0"/>
                </a:moveTo>
                <a:lnTo>
                  <a:pt x="3170178" y="0"/>
                </a:lnTo>
                <a:lnTo>
                  <a:pt x="3170178" y="2999780"/>
                </a:lnTo>
                <a:lnTo>
                  <a:pt x="0" y="29997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TextBox 2"/>
          <p:cNvSpPr txBox="1"/>
          <p:nvPr/>
        </p:nvSpPr>
        <p:spPr>
          <a:xfrm>
            <a:off x="4284777" y="4511675"/>
            <a:ext cx="9718446" cy="631825"/>
          </a:xfrm>
          <a:prstGeom prst="rect">
            <a:avLst/>
          </a:prstGeom>
        </p:spPr>
        <p:txBody>
          <a:bodyPr lIns="0" tIns="0" rIns="0" bIns="0" rtlCol="0" anchor="t">
            <a:spAutoFit/>
          </a:bodyPr>
          <a:lstStyle/>
          <a:p>
            <a:pPr algn="ctr">
              <a:lnSpc>
                <a:spcPts val="4700"/>
              </a:lnSpc>
            </a:pPr>
            <a:r>
              <a:rPr lang="en-US" sz="5000" i="1" spc="-310" dirty="0">
                <a:solidFill>
                  <a:srgbClr val="303030"/>
                </a:solidFill>
                <a:latin typeface="Playfair Display Italics"/>
                <a:ea typeface="Playfair Display Italics"/>
                <a:cs typeface="Playfair Display Italics"/>
                <a:sym typeface="Playfair Display Italics"/>
              </a:rPr>
              <a:t> METHODOLOGY AND TOOLS USED</a:t>
            </a:r>
          </a:p>
        </p:txBody>
      </p:sp>
      <p:sp>
        <p:nvSpPr>
          <p:cNvPr id="3" name="TextBox 3"/>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4" name="Freeform 4"/>
          <p:cNvSpPr/>
          <p:nvPr/>
        </p:nvSpPr>
        <p:spPr>
          <a:xfrm rot="10293615">
            <a:off x="17262913" y="3881542"/>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143972" y="8300007"/>
            <a:ext cx="3170177" cy="2999780"/>
          </a:xfrm>
          <a:custGeom>
            <a:avLst/>
            <a:gdLst/>
            <a:ahLst/>
            <a:cxnLst/>
            <a:rect l="l" t="t" r="r" b="b"/>
            <a:pathLst>
              <a:path w="3170177" h="2999780">
                <a:moveTo>
                  <a:pt x="0" y="0"/>
                </a:moveTo>
                <a:lnTo>
                  <a:pt x="3170177" y="0"/>
                </a:lnTo>
                <a:lnTo>
                  <a:pt x="3170177" y="2999780"/>
                </a:lnTo>
                <a:lnTo>
                  <a:pt x="0" y="2999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600526" y="-1516463"/>
            <a:ext cx="3086948" cy="3032926"/>
          </a:xfrm>
          <a:custGeom>
            <a:avLst/>
            <a:gdLst/>
            <a:ahLst/>
            <a:cxnLst/>
            <a:rect l="l" t="t" r="r" b="b"/>
            <a:pathLst>
              <a:path w="3086948" h="3032926">
                <a:moveTo>
                  <a:pt x="0" y="0"/>
                </a:moveTo>
                <a:lnTo>
                  <a:pt x="3086948" y="0"/>
                </a:lnTo>
                <a:lnTo>
                  <a:pt x="3086948" y="3032926"/>
                </a:lnTo>
                <a:lnTo>
                  <a:pt x="0" y="30329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697175" y="5667403"/>
            <a:ext cx="2753329" cy="1748364"/>
          </a:xfrm>
          <a:custGeom>
            <a:avLst/>
            <a:gdLst/>
            <a:ahLst/>
            <a:cxnLst/>
            <a:rect l="l" t="t" r="r" b="b"/>
            <a:pathLst>
              <a:path w="2753329" h="1748364">
                <a:moveTo>
                  <a:pt x="0" y="0"/>
                </a:moveTo>
                <a:lnTo>
                  <a:pt x="2753329" y="0"/>
                </a:lnTo>
                <a:lnTo>
                  <a:pt x="2753329" y="1748364"/>
                </a:lnTo>
                <a:lnTo>
                  <a:pt x="0" y="17483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19651"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1"/>
            <a:stretch>
              <a:fillRect/>
            </a:stretch>
          </a:blipFill>
        </p:spPr>
      </p:sp>
      <p:sp>
        <p:nvSpPr>
          <p:cNvPr id="9" name="Freeform 9"/>
          <p:cNvSpPr/>
          <p:nvPr/>
        </p:nvSpPr>
        <p:spPr>
          <a:xfrm>
            <a:off x="15350554" y="387582"/>
            <a:ext cx="2596933" cy="1282236"/>
          </a:xfrm>
          <a:custGeom>
            <a:avLst/>
            <a:gdLst/>
            <a:ahLst/>
            <a:cxnLst/>
            <a:rect l="l" t="t" r="r" b="b"/>
            <a:pathLst>
              <a:path w="2596933" h="1282236">
                <a:moveTo>
                  <a:pt x="0" y="0"/>
                </a:moveTo>
                <a:lnTo>
                  <a:pt x="2596932" y="0"/>
                </a:lnTo>
                <a:lnTo>
                  <a:pt x="2596932" y="1282236"/>
                </a:lnTo>
                <a:lnTo>
                  <a:pt x="0" y="1282236"/>
                </a:lnTo>
                <a:lnTo>
                  <a:pt x="0" y="0"/>
                </a:lnTo>
                <a:close/>
              </a:path>
            </a:pathLst>
          </a:custGeom>
          <a:blipFill>
            <a:blip r:embed="rId12"/>
            <a:stretch>
              <a:fillRect l="-133056" t="-115492" r="-135634" b="-132664"/>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sp>
        <p:nvSpPr>
          <p:cNvPr id="2" name="Freeform 2"/>
          <p:cNvSpPr/>
          <p:nvPr/>
        </p:nvSpPr>
        <p:spPr>
          <a:xfrm>
            <a:off x="1028700" y="3561377"/>
            <a:ext cx="3518231" cy="1204994"/>
          </a:xfrm>
          <a:custGeom>
            <a:avLst/>
            <a:gdLst/>
            <a:ahLst/>
            <a:cxnLst/>
            <a:rect l="l" t="t" r="r" b="b"/>
            <a:pathLst>
              <a:path w="3518231" h="1204994">
                <a:moveTo>
                  <a:pt x="0" y="0"/>
                </a:moveTo>
                <a:lnTo>
                  <a:pt x="3518231" y="0"/>
                </a:lnTo>
                <a:lnTo>
                  <a:pt x="3518231" y="1204994"/>
                </a:lnTo>
                <a:lnTo>
                  <a:pt x="0" y="1204994"/>
                </a:lnTo>
                <a:lnTo>
                  <a:pt x="0" y="0"/>
                </a:lnTo>
                <a:close/>
              </a:path>
            </a:pathLst>
          </a:custGeom>
          <a:blipFill>
            <a:blip r:embed="rId3"/>
            <a:stretch>
              <a:fillRect/>
            </a:stretch>
          </a:blipFill>
        </p:spPr>
      </p:sp>
      <p:sp>
        <p:nvSpPr>
          <p:cNvPr id="3" name="Freeform 3"/>
          <p:cNvSpPr/>
          <p:nvPr/>
        </p:nvSpPr>
        <p:spPr>
          <a:xfrm>
            <a:off x="5670525" y="3486136"/>
            <a:ext cx="2710953" cy="1280235"/>
          </a:xfrm>
          <a:custGeom>
            <a:avLst/>
            <a:gdLst/>
            <a:ahLst/>
            <a:cxnLst/>
            <a:rect l="l" t="t" r="r" b="b"/>
            <a:pathLst>
              <a:path w="2710953" h="1280235">
                <a:moveTo>
                  <a:pt x="0" y="0"/>
                </a:moveTo>
                <a:lnTo>
                  <a:pt x="2710952" y="0"/>
                </a:lnTo>
                <a:lnTo>
                  <a:pt x="2710952" y="1280235"/>
                </a:lnTo>
                <a:lnTo>
                  <a:pt x="0" y="1280235"/>
                </a:lnTo>
                <a:lnTo>
                  <a:pt x="0" y="0"/>
                </a:lnTo>
                <a:close/>
              </a:path>
            </a:pathLst>
          </a:custGeom>
          <a:blipFill>
            <a:blip r:embed="rId4"/>
            <a:stretch>
              <a:fillRect b="-5877"/>
            </a:stretch>
          </a:blipFill>
        </p:spPr>
      </p:sp>
      <p:sp>
        <p:nvSpPr>
          <p:cNvPr id="4" name="Freeform 4"/>
          <p:cNvSpPr/>
          <p:nvPr/>
        </p:nvSpPr>
        <p:spPr>
          <a:xfrm>
            <a:off x="9500584" y="3561377"/>
            <a:ext cx="3360521" cy="1204994"/>
          </a:xfrm>
          <a:custGeom>
            <a:avLst/>
            <a:gdLst/>
            <a:ahLst/>
            <a:cxnLst/>
            <a:rect l="l" t="t" r="r" b="b"/>
            <a:pathLst>
              <a:path w="3360521" h="1204994">
                <a:moveTo>
                  <a:pt x="0" y="0"/>
                </a:moveTo>
                <a:lnTo>
                  <a:pt x="3360521" y="0"/>
                </a:lnTo>
                <a:lnTo>
                  <a:pt x="3360521" y="1204994"/>
                </a:lnTo>
                <a:lnTo>
                  <a:pt x="0" y="1204994"/>
                </a:lnTo>
                <a:lnTo>
                  <a:pt x="0" y="0"/>
                </a:lnTo>
                <a:close/>
              </a:path>
            </a:pathLst>
          </a:custGeom>
          <a:blipFill>
            <a:blip r:embed="rId5"/>
            <a:stretch>
              <a:fillRect t="-19720" b="-19720"/>
            </a:stretch>
          </a:blipFill>
        </p:spPr>
      </p:sp>
      <p:sp>
        <p:nvSpPr>
          <p:cNvPr id="5" name="Freeform 5"/>
          <p:cNvSpPr/>
          <p:nvPr/>
        </p:nvSpPr>
        <p:spPr>
          <a:xfrm>
            <a:off x="14056658" y="3561377"/>
            <a:ext cx="3202642" cy="1204994"/>
          </a:xfrm>
          <a:custGeom>
            <a:avLst/>
            <a:gdLst/>
            <a:ahLst/>
            <a:cxnLst/>
            <a:rect l="l" t="t" r="r" b="b"/>
            <a:pathLst>
              <a:path w="3202642" h="1204994">
                <a:moveTo>
                  <a:pt x="0" y="0"/>
                </a:moveTo>
                <a:lnTo>
                  <a:pt x="3202642" y="0"/>
                </a:lnTo>
                <a:lnTo>
                  <a:pt x="3202642" y="1204994"/>
                </a:lnTo>
                <a:lnTo>
                  <a:pt x="0" y="1204994"/>
                </a:lnTo>
                <a:lnTo>
                  <a:pt x="0" y="0"/>
                </a:lnTo>
                <a:close/>
              </a:path>
            </a:pathLst>
          </a:custGeom>
          <a:blipFill>
            <a:blip r:embed="rId6"/>
            <a:stretch>
              <a:fillRect/>
            </a:stretch>
          </a:blipFill>
        </p:spPr>
      </p:sp>
      <p:sp>
        <p:nvSpPr>
          <p:cNvPr id="6" name="Freeform 6"/>
          <p:cNvSpPr/>
          <p:nvPr/>
        </p:nvSpPr>
        <p:spPr>
          <a:xfrm>
            <a:off x="12000686" y="6056288"/>
            <a:ext cx="2600803" cy="2210682"/>
          </a:xfrm>
          <a:custGeom>
            <a:avLst/>
            <a:gdLst/>
            <a:ahLst/>
            <a:cxnLst/>
            <a:rect l="l" t="t" r="r" b="b"/>
            <a:pathLst>
              <a:path w="2600803" h="2210682">
                <a:moveTo>
                  <a:pt x="0" y="0"/>
                </a:moveTo>
                <a:lnTo>
                  <a:pt x="2600802" y="0"/>
                </a:lnTo>
                <a:lnTo>
                  <a:pt x="2600802" y="2210682"/>
                </a:lnTo>
                <a:lnTo>
                  <a:pt x="0" y="2210682"/>
                </a:lnTo>
                <a:lnTo>
                  <a:pt x="0" y="0"/>
                </a:lnTo>
                <a:close/>
              </a:path>
            </a:pathLst>
          </a:custGeom>
          <a:blipFill>
            <a:blip r:embed="rId7"/>
            <a:stretch>
              <a:fillRect/>
            </a:stretch>
          </a:blipFill>
        </p:spPr>
      </p:sp>
      <p:sp>
        <p:nvSpPr>
          <p:cNvPr id="7" name="Freeform 7"/>
          <p:cNvSpPr/>
          <p:nvPr/>
        </p:nvSpPr>
        <p:spPr>
          <a:xfrm>
            <a:off x="3686512" y="6317521"/>
            <a:ext cx="3126327" cy="1688216"/>
          </a:xfrm>
          <a:custGeom>
            <a:avLst/>
            <a:gdLst/>
            <a:ahLst/>
            <a:cxnLst/>
            <a:rect l="l" t="t" r="r" b="b"/>
            <a:pathLst>
              <a:path w="3126327" h="1688216">
                <a:moveTo>
                  <a:pt x="0" y="0"/>
                </a:moveTo>
                <a:lnTo>
                  <a:pt x="3126326" y="0"/>
                </a:lnTo>
                <a:lnTo>
                  <a:pt x="3126326" y="1688216"/>
                </a:lnTo>
                <a:lnTo>
                  <a:pt x="0" y="1688216"/>
                </a:lnTo>
                <a:lnTo>
                  <a:pt x="0" y="0"/>
                </a:lnTo>
                <a:close/>
              </a:path>
            </a:pathLst>
          </a:custGeom>
          <a:blipFill>
            <a:blip r:embed="rId8"/>
            <a:stretch>
              <a:fillRect/>
            </a:stretch>
          </a:blipFill>
        </p:spPr>
      </p:sp>
      <p:sp>
        <p:nvSpPr>
          <p:cNvPr id="8" name="TextBox 8"/>
          <p:cNvSpPr txBox="1"/>
          <p:nvPr/>
        </p:nvSpPr>
        <p:spPr>
          <a:xfrm>
            <a:off x="1028700" y="1152525"/>
            <a:ext cx="7223770" cy="631825"/>
          </a:xfrm>
          <a:prstGeom prst="rect">
            <a:avLst/>
          </a:prstGeom>
        </p:spPr>
        <p:txBody>
          <a:bodyPr lIns="0" tIns="0" rIns="0" bIns="0" rtlCol="0" anchor="t">
            <a:spAutoFit/>
          </a:bodyPr>
          <a:lstStyle/>
          <a:p>
            <a:pPr algn="ctr">
              <a:lnSpc>
                <a:spcPts val="4700"/>
              </a:lnSpc>
            </a:pPr>
            <a:r>
              <a:rPr lang="en-US" sz="5000" i="1" spc="-310">
                <a:solidFill>
                  <a:srgbClr val="303030"/>
                </a:solidFill>
                <a:latin typeface="Playfair Display Italics"/>
                <a:ea typeface="Playfair Display Italics"/>
                <a:cs typeface="Playfair Display Italics"/>
                <a:sym typeface="Playfair Display Italics"/>
              </a:rPr>
              <a:t>TECHNOLOGIES USED</a:t>
            </a:r>
          </a:p>
        </p:txBody>
      </p:sp>
      <p:sp>
        <p:nvSpPr>
          <p:cNvPr id="9" name="TextBox 9"/>
          <p:cNvSpPr txBox="1"/>
          <p:nvPr/>
        </p:nvSpPr>
        <p:spPr>
          <a:xfrm>
            <a:off x="8548878" y="5381167"/>
            <a:ext cx="3020358" cy="441324"/>
          </a:xfrm>
          <a:prstGeom prst="rect">
            <a:avLst/>
          </a:prstGeom>
        </p:spPr>
        <p:txBody>
          <a:bodyPr lIns="0" tIns="0" rIns="0" bIns="0" rtlCol="0" anchor="t">
            <a:spAutoFit/>
          </a:bodyPr>
          <a:lstStyle/>
          <a:p>
            <a:pPr algn="ctr">
              <a:lnSpc>
                <a:spcPts val="3500"/>
              </a:lnSpc>
              <a:spcBef>
                <a:spcPct val="0"/>
              </a:spcBef>
            </a:pPr>
            <a:endParaRPr/>
          </a:p>
        </p:txBody>
      </p:sp>
      <p:sp>
        <p:nvSpPr>
          <p:cNvPr id="10" name="TextBox 10"/>
          <p:cNvSpPr txBox="1"/>
          <p:nvPr/>
        </p:nvSpPr>
        <p:spPr>
          <a:xfrm>
            <a:off x="5532115" y="2466651"/>
            <a:ext cx="7223770" cy="394335"/>
          </a:xfrm>
          <a:prstGeom prst="rect">
            <a:avLst/>
          </a:prstGeom>
        </p:spPr>
        <p:txBody>
          <a:bodyPr lIns="0" tIns="0" rIns="0" bIns="0" rtlCol="0" anchor="t">
            <a:spAutoFit/>
          </a:bodyPr>
          <a:lstStyle/>
          <a:p>
            <a:pPr algn="ctr">
              <a:lnSpc>
                <a:spcPts val="2820"/>
              </a:lnSpc>
            </a:pPr>
            <a:r>
              <a:rPr lang="en-US" sz="3000" b="1" i="1" spc="-186">
                <a:solidFill>
                  <a:srgbClr val="303030"/>
                </a:solidFill>
                <a:latin typeface="Barlow Bold Italics"/>
                <a:ea typeface="Barlow Bold Italics"/>
                <a:cs typeface="Barlow Bold Italics"/>
                <a:sym typeface="Barlow Bold Italics"/>
              </a:rPr>
              <a:t>LOG COLLECTION &amp; SIEM</a:t>
            </a:r>
          </a:p>
        </p:txBody>
      </p:sp>
      <p:sp>
        <p:nvSpPr>
          <p:cNvPr id="11" name="TextBox 11"/>
          <p:cNvSpPr txBox="1"/>
          <p:nvPr/>
        </p:nvSpPr>
        <p:spPr>
          <a:xfrm>
            <a:off x="1637790" y="8863965"/>
            <a:ext cx="7223770" cy="394335"/>
          </a:xfrm>
          <a:prstGeom prst="rect">
            <a:avLst/>
          </a:prstGeom>
        </p:spPr>
        <p:txBody>
          <a:bodyPr lIns="0" tIns="0" rIns="0" bIns="0" rtlCol="0" anchor="t">
            <a:spAutoFit/>
          </a:bodyPr>
          <a:lstStyle/>
          <a:p>
            <a:pPr algn="ctr">
              <a:lnSpc>
                <a:spcPts val="2820"/>
              </a:lnSpc>
            </a:pPr>
            <a:r>
              <a:rPr lang="en-US" sz="3000" b="1" i="1" spc="-186">
                <a:solidFill>
                  <a:srgbClr val="303030"/>
                </a:solidFill>
                <a:latin typeface="Barlow Bold Italics"/>
                <a:ea typeface="Barlow Bold Italics"/>
                <a:cs typeface="Barlow Bold Italics"/>
                <a:sym typeface="Barlow Bold Italics"/>
              </a:rPr>
              <a:t>MACHINE LEARNING</a:t>
            </a:r>
          </a:p>
        </p:txBody>
      </p:sp>
      <p:sp>
        <p:nvSpPr>
          <p:cNvPr id="12" name="TextBox 12"/>
          <p:cNvSpPr txBox="1"/>
          <p:nvPr/>
        </p:nvSpPr>
        <p:spPr>
          <a:xfrm>
            <a:off x="9689202" y="8863965"/>
            <a:ext cx="7223770" cy="394335"/>
          </a:xfrm>
          <a:prstGeom prst="rect">
            <a:avLst/>
          </a:prstGeom>
        </p:spPr>
        <p:txBody>
          <a:bodyPr lIns="0" tIns="0" rIns="0" bIns="0" rtlCol="0" anchor="t">
            <a:spAutoFit/>
          </a:bodyPr>
          <a:lstStyle/>
          <a:p>
            <a:pPr algn="ctr">
              <a:lnSpc>
                <a:spcPts val="2820"/>
              </a:lnSpc>
            </a:pPr>
            <a:r>
              <a:rPr lang="en-US" sz="3000" b="1" i="1" spc="-186">
                <a:solidFill>
                  <a:srgbClr val="303030"/>
                </a:solidFill>
                <a:latin typeface="Barlow Bold Italics"/>
                <a:ea typeface="Barlow Bold Italics"/>
                <a:cs typeface="Barlow Bold Italics"/>
                <a:sym typeface="Barlow Bold Italics"/>
              </a:rPr>
              <a:t>VULNERABILITY SCANNING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3EE"/>
        </a:solidFill>
        <a:effectLst/>
      </p:bgPr>
    </p:bg>
    <p:spTree>
      <p:nvGrpSpPr>
        <p:cNvPr id="1" name=""/>
        <p:cNvGrpSpPr/>
        <p:nvPr/>
      </p:nvGrpSpPr>
      <p:grpSpPr>
        <a:xfrm>
          <a:off x="0" y="0"/>
          <a:ext cx="0" cy="0"/>
          <a:chOff x="0" y="0"/>
          <a:chExt cx="0" cy="0"/>
        </a:xfrm>
      </p:grpSpPr>
      <p:grpSp>
        <p:nvGrpSpPr>
          <p:cNvPr id="2" name="Group 2"/>
          <p:cNvGrpSpPr/>
          <p:nvPr/>
        </p:nvGrpSpPr>
        <p:grpSpPr>
          <a:xfrm>
            <a:off x="9372600" y="0"/>
            <a:ext cx="8915400" cy="10287000"/>
            <a:chOff x="0" y="0"/>
            <a:chExt cx="2348089" cy="2709333"/>
          </a:xfrm>
        </p:grpSpPr>
        <p:sp>
          <p:nvSpPr>
            <p:cNvPr id="3" name="Freeform 3"/>
            <p:cNvSpPr/>
            <p:nvPr/>
          </p:nvSpPr>
          <p:spPr>
            <a:xfrm>
              <a:off x="0" y="0"/>
              <a:ext cx="2348089" cy="2709333"/>
            </a:xfrm>
            <a:custGeom>
              <a:avLst/>
              <a:gdLst/>
              <a:ahLst/>
              <a:cxnLst/>
              <a:rect l="l" t="t" r="r" b="b"/>
              <a:pathLst>
                <a:path w="2348089" h="2709333">
                  <a:moveTo>
                    <a:pt x="0" y="0"/>
                  </a:moveTo>
                  <a:lnTo>
                    <a:pt x="2348089" y="0"/>
                  </a:lnTo>
                  <a:lnTo>
                    <a:pt x="2348089" y="2709333"/>
                  </a:lnTo>
                  <a:lnTo>
                    <a:pt x="0" y="2709333"/>
                  </a:lnTo>
                  <a:close/>
                </a:path>
              </a:pathLst>
            </a:custGeom>
            <a:solidFill>
              <a:srgbClr val="8690EC"/>
            </a:solidFill>
          </p:spPr>
        </p:sp>
        <p:sp>
          <p:nvSpPr>
            <p:cNvPr id="4" name="TextBox 4"/>
            <p:cNvSpPr txBox="1"/>
            <p:nvPr/>
          </p:nvSpPr>
          <p:spPr>
            <a:xfrm>
              <a:off x="0" y="-57150"/>
              <a:ext cx="2348089" cy="2766483"/>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28700" y="4064277"/>
            <a:ext cx="7797898" cy="1270584"/>
          </a:xfrm>
          <a:custGeom>
            <a:avLst/>
            <a:gdLst/>
            <a:ahLst/>
            <a:cxnLst/>
            <a:rect l="l" t="t" r="r" b="b"/>
            <a:pathLst>
              <a:path w="7797898" h="1270584">
                <a:moveTo>
                  <a:pt x="0" y="0"/>
                </a:moveTo>
                <a:lnTo>
                  <a:pt x="7797898" y="0"/>
                </a:lnTo>
                <a:lnTo>
                  <a:pt x="7797898" y="1270584"/>
                </a:lnTo>
                <a:lnTo>
                  <a:pt x="0" y="1270584"/>
                </a:lnTo>
                <a:lnTo>
                  <a:pt x="0" y="0"/>
                </a:lnTo>
                <a:close/>
              </a:path>
            </a:pathLst>
          </a:custGeom>
          <a:blipFill>
            <a:blip r:embed="rId3"/>
            <a:stretch>
              <a:fillRect/>
            </a:stretch>
          </a:blipFill>
        </p:spPr>
      </p:sp>
      <p:sp>
        <p:nvSpPr>
          <p:cNvPr id="6" name="Freeform 6"/>
          <p:cNvSpPr/>
          <p:nvPr/>
        </p:nvSpPr>
        <p:spPr>
          <a:xfrm>
            <a:off x="1028700" y="5639896"/>
            <a:ext cx="7797898" cy="2388106"/>
          </a:xfrm>
          <a:custGeom>
            <a:avLst/>
            <a:gdLst/>
            <a:ahLst/>
            <a:cxnLst/>
            <a:rect l="l" t="t" r="r" b="b"/>
            <a:pathLst>
              <a:path w="7797898" h="2388106">
                <a:moveTo>
                  <a:pt x="0" y="0"/>
                </a:moveTo>
                <a:lnTo>
                  <a:pt x="7797898" y="0"/>
                </a:lnTo>
                <a:lnTo>
                  <a:pt x="7797898" y="2388106"/>
                </a:lnTo>
                <a:lnTo>
                  <a:pt x="0" y="2388106"/>
                </a:lnTo>
                <a:lnTo>
                  <a:pt x="0" y="0"/>
                </a:lnTo>
                <a:close/>
              </a:path>
            </a:pathLst>
          </a:custGeom>
          <a:blipFill>
            <a:blip r:embed="rId4"/>
            <a:stretch>
              <a:fillRect/>
            </a:stretch>
          </a:blipFill>
        </p:spPr>
      </p:sp>
      <p:sp>
        <p:nvSpPr>
          <p:cNvPr id="7" name="Freeform 7"/>
          <p:cNvSpPr/>
          <p:nvPr/>
        </p:nvSpPr>
        <p:spPr>
          <a:xfrm>
            <a:off x="9841932" y="4398105"/>
            <a:ext cx="7976735" cy="877441"/>
          </a:xfrm>
          <a:custGeom>
            <a:avLst/>
            <a:gdLst/>
            <a:ahLst/>
            <a:cxnLst/>
            <a:rect l="l" t="t" r="r" b="b"/>
            <a:pathLst>
              <a:path w="7976735" h="877441">
                <a:moveTo>
                  <a:pt x="0" y="0"/>
                </a:moveTo>
                <a:lnTo>
                  <a:pt x="7976736" y="0"/>
                </a:lnTo>
                <a:lnTo>
                  <a:pt x="7976736" y="877440"/>
                </a:lnTo>
                <a:lnTo>
                  <a:pt x="0" y="877440"/>
                </a:lnTo>
                <a:lnTo>
                  <a:pt x="0" y="0"/>
                </a:lnTo>
                <a:close/>
              </a:path>
            </a:pathLst>
          </a:custGeom>
          <a:blipFill>
            <a:blip r:embed="rId5"/>
            <a:stretch>
              <a:fillRect/>
            </a:stretch>
          </a:blipFill>
        </p:spPr>
      </p:sp>
      <p:sp>
        <p:nvSpPr>
          <p:cNvPr id="8" name="Freeform 8"/>
          <p:cNvSpPr/>
          <p:nvPr/>
        </p:nvSpPr>
        <p:spPr>
          <a:xfrm>
            <a:off x="11355431" y="5621264"/>
            <a:ext cx="4949738" cy="1212686"/>
          </a:xfrm>
          <a:custGeom>
            <a:avLst/>
            <a:gdLst/>
            <a:ahLst/>
            <a:cxnLst/>
            <a:rect l="l" t="t" r="r" b="b"/>
            <a:pathLst>
              <a:path w="4949738" h="1212686">
                <a:moveTo>
                  <a:pt x="0" y="0"/>
                </a:moveTo>
                <a:lnTo>
                  <a:pt x="4949738" y="0"/>
                </a:lnTo>
                <a:lnTo>
                  <a:pt x="4949738" y="1212685"/>
                </a:lnTo>
                <a:lnTo>
                  <a:pt x="0" y="1212685"/>
                </a:lnTo>
                <a:lnTo>
                  <a:pt x="0" y="0"/>
                </a:lnTo>
                <a:close/>
              </a:path>
            </a:pathLst>
          </a:custGeom>
          <a:blipFill>
            <a:blip r:embed="rId6"/>
            <a:stretch>
              <a:fillRect/>
            </a:stretch>
          </a:blipFill>
        </p:spPr>
      </p:sp>
      <p:sp>
        <p:nvSpPr>
          <p:cNvPr id="9" name="Freeform 9"/>
          <p:cNvSpPr/>
          <p:nvPr/>
        </p:nvSpPr>
        <p:spPr>
          <a:xfrm>
            <a:off x="11932833" y="1886680"/>
            <a:ext cx="3794935" cy="1299765"/>
          </a:xfrm>
          <a:custGeom>
            <a:avLst/>
            <a:gdLst/>
            <a:ahLst/>
            <a:cxnLst/>
            <a:rect l="l" t="t" r="r" b="b"/>
            <a:pathLst>
              <a:path w="3794935" h="1299765">
                <a:moveTo>
                  <a:pt x="0" y="0"/>
                </a:moveTo>
                <a:lnTo>
                  <a:pt x="3794934" y="0"/>
                </a:lnTo>
                <a:lnTo>
                  <a:pt x="3794934" y="1299765"/>
                </a:lnTo>
                <a:lnTo>
                  <a:pt x="0" y="1299765"/>
                </a:lnTo>
                <a:lnTo>
                  <a:pt x="0" y="0"/>
                </a:lnTo>
                <a:close/>
              </a:path>
            </a:pathLst>
          </a:custGeom>
          <a:blipFill>
            <a:blip r:embed="rId7"/>
            <a:stretch>
              <a:fillRect/>
            </a:stretch>
          </a:blipFill>
        </p:spPr>
      </p:sp>
      <p:sp>
        <p:nvSpPr>
          <p:cNvPr id="10" name="Freeform 10"/>
          <p:cNvSpPr/>
          <p:nvPr/>
        </p:nvSpPr>
        <p:spPr>
          <a:xfrm>
            <a:off x="3465566" y="1724362"/>
            <a:ext cx="2924165" cy="1462083"/>
          </a:xfrm>
          <a:custGeom>
            <a:avLst/>
            <a:gdLst/>
            <a:ahLst/>
            <a:cxnLst/>
            <a:rect l="l" t="t" r="r" b="b"/>
            <a:pathLst>
              <a:path w="2924165" h="1462083">
                <a:moveTo>
                  <a:pt x="0" y="0"/>
                </a:moveTo>
                <a:lnTo>
                  <a:pt x="2924166" y="0"/>
                </a:lnTo>
                <a:lnTo>
                  <a:pt x="2924166" y="1462083"/>
                </a:lnTo>
                <a:lnTo>
                  <a:pt x="0" y="1462083"/>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1648</Words>
  <Application>Microsoft Office PowerPoint</Application>
  <PresentationFormat>Custom</PresentationFormat>
  <Paragraphs>165</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Barlow Bold Italics</vt:lpstr>
      <vt:lpstr>Public Sans</vt:lpstr>
      <vt:lpstr>Public Sans Italics</vt:lpstr>
      <vt:lpstr>Public Sans Bold</vt:lpstr>
      <vt:lpstr>Playfair Display Bold</vt:lpstr>
      <vt:lpstr>Public Sans Bold Italics</vt:lpstr>
      <vt:lpstr>Playfair Display Italics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Security Framework for IT Infrastructure</dc:title>
  <cp:lastModifiedBy>Yassine ELAMRANI</cp:lastModifiedBy>
  <cp:revision>16</cp:revision>
  <dcterms:created xsi:type="dcterms:W3CDTF">2006-08-16T00:00:00Z</dcterms:created>
  <dcterms:modified xsi:type="dcterms:W3CDTF">2025-06-13T16:57:22Z</dcterms:modified>
  <dc:identifier>DAGpM4hhYy4</dc:identifier>
</cp:coreProperties>
</file>